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10287000" cx="18288000"/>
  <p:notesSz cx="6858000" cy="9144000"/>
  <p:embeddedFontLst>
    <p:embeddedFont>
      <p:font typeface="Roboto Black"/>
      <p:bold r:id="rId58"/>
      <p:boldItalic r:id="rId59"/>
    </p:embeddedFont>
    <p:embeddedFont>
      <p:font typeface="Roboto"/>
      <p:regular r:id="rId60"/>
      <p:bold r:id="rId61"/>
      <p:italic r:id="rId62"/>
      <p:boldItalic r:id="rId63"/>
    </p:embeddedFont>
    <p:embeddedFont>
      <p:font typeface="Amatic SC"/>
      <p:regular r:id="rId64"/>
      <p:bold r:id="rId65"/>
    </p:embeddedFont>
    <p:embeddedFont>
      <p:font typeface="Montserrat"/>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8" roundtripDataSignature="AMtx7mgspK6Ov4zjlhk4cmJoDG1FGPzk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5EDEFB-6949-414B-B00C-E2C01AA1D829}">
  <a:tblStyle styleId="{585EDEFB-6949-414B-B00C-E2C01AA1D8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Black-boldItalic.fntdata"/><Relationship Id="rId14" Type="http://schemas.openxmlformats.org/officeDocument/2006/relationships/slide" Target="slides/slide8.xml"/><Relationship Id="rId58" Type="http://schemas.openxmlformats.org/officeDocument/2006/relationships/font" Target="fonts/RobotoBlac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evops.dev/overlayfs-and-docker-3dca51c033c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7.org/linux/man-pages/man7/capabilities.7.html" TargetMode="External"/><Relationship Id="rId3" Type="http://schemas.openxmlformats.org/officeDocument/2006/relationships/hyperlink" Target="https://book.hacktricks.xyz/linux-hardening/privilege-escalation/linux-capabiliti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7.org/linux/man-pages/man7/capabilities.7.html" TargetMode="External"/><Relationship Id="rId3" Type="http://schemas.openxmlformats.org/officeDocument/2006/relationships/hyperlink" Target="https://book.hacktricks.xyz/linux-hardening/privilege-escalation/linux-capabilitie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7.org/linux/man-pages/man7/capabilities.7.html" TargetMode="External"/><Relationship Id="rId3" Type="http://schemas.openxmlformats.org/officeDocument/2006/relationships/hyperlink" Target="https://book.hacktricks.xyz/linux-hardening/privilege-escalation/linux-capabilities"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f1e5108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Les namespaces linux </a:t>
            </a:r>
            <a:endParaRPr b="1"/>
          </a:p>
          <a:p>
            <a:pPr indent="0" lvl="0" marL="0" rtl="0" algn="l">
              <a:spcBef>
                <a:spcPts val="0"/>
              </a:spcBef>
              <a:spcAft>
                <a:spcPts val="0"/>
              </a:spcAft>
              <a:buNone/>
            </a:pPr>
            <a:r>
              <a:rPr lang="en-US"/>
              <a:t>Date de 2002 avec linux-2.4.19 (uniquement le </a:t>
            </a:r>
            <a:r>
              <a:rPr b="1" lang="en-US"/>
              <a:t>ns mnt</a:t>
            </a:r>
            <a:r>
              <a:rPr lang="en-US"/>
              <a:t>) puis 2006 plus largement →donc feature relativement veille et mature</a:t>
            </a:r>
            <a:endParaRPr/>
          </a:p>
          <a:p>
            <a:pPr indent="0" lvl="0" marL="0" rtl="0" algn="l">
              <a:spcBef>
                <a:spcPts val="0"/>
              </a:spcBef>
              <a:spcAft>
                <a:spcPts val="0"/>
              </a:spcAft>
              <a:buNone/>
            </a:pPr>
            <a:r>
              <a:rPr lang="en-US"/>
              <a:t>Permet de compartimenter un type de ressource (Processus, filesystems, IPC, réseau, …) de sorte à ce qu’un processus dans la namespace A n’ai accès qu’au ressources de son namespace.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Les cgroups</a:t>
            </a:r>
            <a:endParaRPr b="1"/>
          </a:p>
          <a:p>
            <a:pPr indent="0" lvl="0" marL="0" rtl="0" algn="l">
              <a:spcBef>
                <a:spcPts val="0"/>
              </a:spcBef>
              <a:spcAft>
                <a:spcPts val="0"/>
              </a:spcAft>
              <a:buNone/>
            </a:pPr>
            <a:r>
              <a:rPr lang="en-US"/>
              <a:t>Date de 2007 avec linux-2.6.24</a:t>
            </a:r>
            <a:endParaRPr/>
          </a:p>
          <a:p>
            <a:pPr indent="0" lvl="0" marL="0" rtl="0" algn="l">
              <a:spcBef>
                <a:spcPts val="0"/>
              </a:spcBef>
              <a:spcAft>
                <a:spcPts val="0"/>
              </a:spcAft>
              <a:buNone/>
            </a:pPr>
            <a:r>
              <a:rPr lang="en-US"/>
              <a:t>Permet de limiter l’utilisation de ressources physique (CPU, RAM, IO)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Les Union Filesystems</a:t>
            </a:r>
            <a:endParaRPr b="1"/>
          </a:p>
          <a:p>
            <a:pPr indent="0" lvl="0" marL="0" rtl="0" algn="l">
              <a:spcBef>
                <a:spcPts val="0"/>
              </a:spcBef>
              <a:spcAft>
                <a:spcPts val="0"/>
              </a:spcAft>
              <a:buNone/>
            </a:pPr>
            <a:r>
              <a:rPr lang="en-US"/>
              <a:t>Date de 2014 avec linux-3.18</a:t>
            </a:r>
            <a:endParaRPr/>
          </a:p>
          <a:p>
            <a:pPr indent="0" lvl="0" marL="0" rtl="0" algn="l">
              <a:spcBef>
                <a:spcPts val="0"/>
              </a:spcBef>
              <a:spcAft>
                <a:spcPts val="0"/>
              </a:spcAft>
              <a:buNone/>
            </a:pPr>
            <a:r>
              <a:rPr lang="en-US"/>
              <a:t>Permet de proposer un fs immutable (lowerdir), tout en ayant la possibilité d’appliquer des modifications (via l’upper dir) qui seront reflétés dans le point de montage final (merged)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Pour aller plus loin :</a:t>
            </a:r>
            <a:endParaRPr b="1"/>
          </a:p>
          <a:p>
            <a:pPr indent="-298450" lvl="0" marL="457200" rtl="0" algn="l">
              <a:spcBef>
                <a:spcPts val="0"/>
              </a:spcBef>
              <a:spcAft>
                <a:spcPts val="0"/>
              </a:spcAft>
              <a:buSzPts val="1100"/>
              <a:buChar char="-"/>
            </a:pPr>
            <a:r>
              <a:rPr lang="en-US" u="sng">
                <a:solidFill>
                  <a:schemeClr val="hlink"/>
                </a:solidFill>
                <a:hlinkClick r:id="rId2"/>
              </a:rPr>
              <a:t>https://blog.devops.dev/overlayfs-and-docker-3dca51c033c4</a:t>
            </a:r>
            <a:endParaRPr/>
          </a:p>
          <a:p>
            <a:pPr indent="0" lvl="0" marL="0" rtl="0" algn="l">
              <a:spcBef>
                <a:spcPts val="0"/>
              </a:spcBef>
              <a:spcAft>
                <a:spcPts val="0"/>
              </a:spcAft>
              <a:buNone/>
            </a:pPr>
            <a:r>
              <a:t/>
            </a:r>
            <a:endParaRPr/>
          </a:p>
        </p:txBody>
      </p:sp>
      <p:sp>
        <p:nvSpPr>
          <p:cNvPr id="179" name="Google Shape;179;g2bf1e51086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f1e5108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Les Containers runtimes</a:t>
            </a:r>
            <a:endParaRPr b="1"/>
          </a:p>
          <a:p>
            <a:pPr indent="0" lvl="0" marL="0" rtl="0" algn="l">
              <a:spcBef>
                <a:spcPts val="0"/>
              </a:spcBef>
              <a:spcAft>
                <a:spcPts val="0"/>
              </a:spcAft>
              <a:buNone/>
            </a:pPr>
            <a:r>
              <a:rPr lang="en-US"/>
              <a:t>Le runtime c’est le logiciel qui va s’occuper d’instancier et démarrer le conteneur, et pour certains le binaire permettent également la gestion et build des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t> en quelques mots : y’en a une chié, ouai ouai (et pour tout les goûts)</a:t>
            </a:r>
            <a:endParaRPr/>
          </a:p>
          <a:p>
            <a:pPr indent="-298450" lvl="0" marL="457200" rtl="0" algn="l">
              <a:spcBef>
                <a:spcPts val="0"/>
              </a:spcBef>
              <a:spcAft>
                <a:spcPts val="0"/>
              </a:spcAft>
              <a:buSzPts val="1100"/>
              <a:buChar char="-"/>
            </a:pPr>
            <a:r>
              <a:rPr lang="en-US"/>
              <a:t>des bas niveau (runc, crun, lxc)</a:t>
            </a:r>
            <a:endParaRPr/>
          </a:p>
          <a:p>
            <a:pPr indent="-298450" lvl="0" marL="457200" rtl="0" algn="l">
              <a:spcBef>
                <a:spcPts val="0"/>
              </a:spcBef>
              <a:spcAft>
                <a:spcPts val="0"/>
              </a:spcAft>
              <a:buSzPts val="1100"/>
              <a:buChar char="-"/>
            </a:pPr>
            <a:r>
              <a:rPr lang="en-US"/>
              <a:t>des hauts niveau (docker, containerd, podman)</a:t>
            </a:r>
            <a:endParaRPr/>
          </a:p>
          <a:p>
            <a:pPr indent="-298450" lvl="0" marL="457200" rtl="0" algn="l">
              <a:spcBef>
                <a:spcPts val="0"/>
              </a:spcBef>
              <a:spcAft>
                <a:spcPts val="0"/>
              </a:spcAft>
              <a:buSzPts val="1100"/>
              <a:buChar char="-"/>
            </a:pPr>
            <a:r>
              <a:rPr lang="en-US"/>
              <a:t>des clients/serveurs (docker, containerd, lxd)</a:t>
            </a:r>
            <a:endParaRPr/>
          </a:p>
          <a:p>
            <a:pPr indent="-298450" lvl="0" marL="457200" rtl="0" algn="l">
              <a:spcBef>
                <a:spcPts val="0"/>
              </a:spcBef>
              <a:spcAft>
                <a:spcPts val="0"/>
              </a:spcAft>
              <a:buSzPts val="1100"/>
              <a:buChar char="-"/>
            </a:pPr>
            <a:r>
              <a:rPr lang="en-US"/>
              <a:t>des standalone (lxc, runc, crun)</a:t>
            </a:r>
            <a:endParaRPr/>
          </a:p>
          <a:p>
            <a:pPr indent="-298450" lvl="0" marL="457200" rtl="0" algn="l">
              <a:spcBef>
                <a:spcPts val="0"/>
              </a:spcBef>
              <a:spcAft>
                <a:spcPts val="0"/>
              </a:spcAft>
              <a:buSzPts val="1100"/>
              <a:buChar char="-"/>
            </a:pPr>
            <a:r>
              <a:rPr lang="en-US"/>
              <a:t>des </a:t>
            </a:r>
            <a:r>
              <a:rPr lang="en-US"/>
              <a:t>speciaux</a:t>
            </a:r>
            <a:r>
              <a:rPr lang="en-US"/>
              <a:t> (</a:t>
            </a:r>
            <a:r>
              <a:rPr lang="en-US"/>
              <a:t>kata containers</a:t>
            </a:r>
            <a:r>
              <a:rPr lang="en-US"/>
              <a:t> et firecracker) qui ajoutent une couche de virtualisation entre le kernel host et le container</a:t>
            </a:r>
            <a:endParaRPr/>
          </a:p>
          <a:p>
            <a:pPr indent="0" lvl="0" marL="0" rtl="0" algn="l">
              <a:spcBef>
                <a:spcPts val="0"/>
              </a:spcBef>
              <a:spcAft>
                <a:spcPts val="0"/>
              </a:spcAft>
              <a:buNone/>
            </a:pPr>
            <a:r>
              <a:t/>
            </a:r>
            <a:endParaRPr/>
          </a:p>
        </p:txBody>
      </p:sp>
      <p:sp>
        <p:nvSpPr>
          <p:cNvPr id="205" name="Google Shape;205;g2bf1e51086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030aef57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L’orchestration</a:t>
            </a:r>
            <a:endParaRPr b="1"/>
          </a:p>
          <a:p>
            <a:pPr indent="0" lvl="0" marL="0" rtl="0" algn="l">
              <a:spcBef>
                <a:spcPts val="0"/>
              </a:spcBef>
              <a:spcAft>
                <a:spcPts val="0"/>
              </a:spcAft>
              <a:buNone/>
            </a:pPr>
            <a:r>
              <a:rPr lang="en-US"/>
              <a:t>Quand on a beaucoup de conteneurs, que l’on veux faire de la haute disponnibilité et de la mutualisation de ressources on veux faire des clusters.</a:t>
            </a:r>
            <a:endParaRPr/>
          </a:p>
          <a:p>
            <a:pPr indent="0" lvl="0" marL="0" rtl="0" algn="l">
              <a:spcBef>
                <a:spcPts val="0"/>
              </a:spcBef>
              <a:spcAft>
                <a:spcPts val="0"/>
              </a:spcAft>
              <a:buNone/>
            </a:pPr>
            <a:r>
              <a:rPr lang="en-US"/>
              <a:t>L’idée c’est que plusieurs machines ayant la capacité de créer des conteneurs soient reliées entre elles, et qu’un conteneur puisse être déployée sur n’importe la quelle des machine ou alors d’avoir une instance sur chaque machine.</a:t>
            </a:r>
            <a:endParaRPr/>
          </a:p>
          <a:p>
            <a:pPr indent="0" lvl="0" marL="0" rtl="0" algn="l">
              <a:spcBef>
                <a:spcPts val="0"/>
              </a:spcBef>
              <a:spcAft>
                <a:spcPts val="0"/>
              </a:spcAft>
              <a:buNone/>
            </a:pPr>
            <a:r>
              <a:rPr lang="en-US"/>
              <a:t>Cela permet de faire de la HA via des mecanisemes de LoadBalancing, de reverse proxying, etc</a:t>
            </a:r>
            <a:endParaRPr/>
          </a:p>
          <a:p>
            <a:pPr indent="0" lvl="0" marL="0" rtl="0" algn="l">
              <a:spcBef>
                <a:spcPts val="0"/>
              </a:spcBef>
              <a:spcAft>
                <a:spcPts val="0"/>
              </a:spcAft>
              <a:buNone/>
            </a:pPr>
            <a:r>
              <a:t/>
            </a:r>
            <a:endParaRPr/>
          </a:p>
        </p:txBody>
      </p:sp>
      <p:sp>
        <p:nvSpPr>
          <p:cNvPr id="224" name="Google Shape;224;g2c030aef57d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030aef57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L’orchestration</a:t>
            </a:r>
            <a:endParaRPr b="1"/>
          </a:p>
          <a:p>
            <a:pPr indent="0" lvl="0" marL="0" rtl="0" algn="l">
              <a:spcBef>
                <a:spcPts val="0"/>
              </a:spcBef>
              <a:spcAft>
                <a:spcPts val="0"/>
              </a:spcAft>
              <a:buNone/>
            </a:pPr>
            <a:r>
              <a:t/>
            </a:r>
            <a:endParaRPr/>
          </a:p>
        </p:txBody>
      </p:sp>
      <p:sp>
        <p:nvSpPr>
          <p:cNvPr id="238" name="Google Shape;238;g2c030aef57d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f09efeb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bf09efeb4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efda3e8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Découverte de Docker</a:t>
            </a:r>
            <a:endParaRPr b="1">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Installation sur vos postes</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Démarrage de votre premier conteneur</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Construction d’une image custom</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Mise en place d’un environnement complet avec docker-compose</a:t>
            </a:r>
            <a:endParaRPr/>
          </a:p>
        </p:txBody>
      </p:sp>
      <p:sp>
        <p:nvSpPr>
          <p:cNvPr id="259" name="Google Shape;259;g2befda3e8c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99a322d93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99a322d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27f3a5e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c27f3a5e7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f9e6511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bf9e651106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27f3a5e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c27f3a5e7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27f3a5e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c27f3a5e7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2b6ced1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c2b6ced1b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99a322d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c99a322d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2b6ced1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c2b6ced1b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2b6ced1bb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c2b6ced1bb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2b6ced1bb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c2b6ced1bb_4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537356e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c537356e1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318e778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c318e7787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318e778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c318e7787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f09efeb4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f09efeb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2b6ced1bb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c2b6ced1bb_4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2b6ced1bb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c2b6ced1bb_4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2b6ced1bb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c2b6ced1bb_4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2b6ced1bb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c2b6ced1bb_4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3677569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c3677569f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0e036648c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0e036648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0e036648c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d0e036648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d0e036648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d0e03664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befda3e8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Sécurité des conteneurs</a:t>
            </a:r>
            <a:endParaRPr b="1">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Supply-Chain et risques lié à la construction d’images</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Escapes de conteneur via misconfiguration du daemon, et via CVEs super stylées </a:t>
            </a:r>
            <a:r>
              <a:rPr i="1" lang="en-US">
                <a:solidFill>
                  <a:schemeClr val="dk1"/>
                </a:solidFill>
                <a:latin typeface="Calibri"/>
                <a:ea typeface="Calibri"/>
                <a:cs typeface="Calibri"/>
                <a:sym typeface="Calibri"/>
              </a:rPr>
              <a:t>#LeakyVessels</a:t>
            </a:r>
            <a:r>
              <a:rPr lang="en-US">
                <a:solidFill>
                  <a:schemeClr val="dk1"/>
                </a:solidFill>
                <a:latin typeface="Calibri"/>
                <a:ea typeface="Calibri"/>
                <a:cs typeface="Calibri"/>
                <a:sym typeface="Calibri"/>
              </a:rPr>
              <a:t> </a:t>
            </a:r>
            <a:r>
              <a:rPr i="1" lang="en-US">
                <a:solidFill>
                  <a:schemeClr val="dk1"/>
                </a:solidFill>
                <a:latin typeface="Calibri"/>
                <a:ea typeface="Calibri"/>
                <a:cs typeface="Calibri"/>
                <a:sym typeface="Calibri"/>
              </a:rPr>
              <a:t>#GameOverlay</a:t>
            </a:r>
            <a:endParaRPr i="1">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520" name="Google Shape;520;g2befda3e8c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0a4c1dc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Rappel sur l’isolation d’un conteneur</a:t>
            </a:r>
            <a:endParaRPr/>
          </a:p>
          <a:p>
            <a:pPr indent="0" lvl="0" marL="0" rtl="0" algn="l">
              <a:spcBef>
                <a:spcPts val="0"/>
              </a:spcBef>
              <a:spcAft>
                <a:spcPts val="0"/>
              </a:spcAft>
              <a:buNone/>
            </a:pPr>
            <a:r>
              <a:rPr lang="en-US"/>
              <a:t>→ un conteneur est isolé via plusieurs features du kernel linux, nous allons voir comment abuser/contourner ces dernières pour briser l’isolation d’un conteneur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Namespace</a:t>
            </a:r>
            <a:endParaRPr/>
          </a:p>
          <a:p>
            <a:pPr indent="0" lvl="0" marL="0" rtl="0" algn="l">
              <a:spcBef>
                <a:spcPts val="0"/>
              </a:spcBef>
              <a:spcAft>
                <a:spcPts val="0"/>
              </a:spcAft>
              <a:buNone/>
            </a:pPr>
            <a:r>
              <a:rPr lang="en-US"/>
              <a:t>Sortir d’un namespace c’est mettre un pied en dehors du conteneur (surtout pour les ns PID, MNT, et NET)</a:t>
            </a:r>
            <a:endParaRPr/>
          </a:p>
          <a:p>
            <a:pPr indent="-298450" lvl="0" marL="457200" rtl="0" algn="l">
              <a:spcBef>
                <a:spcPts val="0"/>
              </a:spcBef>
              <a:spcAft>
                <a:spcPts val="0"/>
              </a:spcAft>
              <a:buSzPts val="1100"/>
              <a:buChar char="-"/>
            </a:pPr>
            <a:r>
              <a:rPr lang="en-US"/>
              <a:t>ça “ouvre la porte” en quelque sorte à des vecteurs/techniques d’élévation de privilèges/escape de conteneur</a:t>
            </a:r>
            <a:endParaRPr/>
          </a:p>
          <a:p>
            <a:pPr indent="-298450" lvl="0" marL="457200" rtl="0" algn="l">
              <a:spcBef>
                <a:spcPts val="0"/>
              </a:spcBef>
              <a:spcAft>
                <a:spcPts val="0"/>
              </a:spcAft>
              <a:buSzPts val="1100"/>
              <a:buChar char="-"/>
            </a:pPr>
            <a:r>
              <a:rPr lang="en-US"/>
              <a:t>possible d’en abuser via des </a:t>
            </a:r>
            <a:r>
              <a:rPr b="1" lang="en-US"/>
              <a:t>capabilities,</a:t>
            </a:r>
            <a:r>
              <a:rPr lang="en-US"/>
              <a:t> ou via des flag passé en ligne de commande au runtime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CGroups</a:t>
            </a:r>
            <a:endParaRPr b="1"/>
          </a:p>
          <a:p>
            <a:pPr indent="0" lvl="0" marL="0" rtl="0" algn="l">
              <a:spcBef>
                <a:spcPts val="0"/>
              </a:spcBef>
              <a:spcAft>
                <a:spcPts val="0"/>
              </a:spcAft>
              <a:buNone/>
            </a:pPr>
            <a:r>
              <a:rPr lang="en-US"/>
              <a:t>Franchement je m’y connais pas trop donc on va pas trop rentrer dans ce sujet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Capabilities</a:t>
            </a:r>
            <a:endParaRPr b="1"/>
          </a:p>
          <a:p>
            <a:pPr indent="0" lvl="0" marL="0" rtl="0" algn="l">
              <a:spcBef>
                <a:spcPts val="0"/>
              </a:spcBef>
              <a:spcAft>
                <a:spcPts val="0"/>
              </a:spcAft>
              <a:buNone/>
            </a:pPr>
            <a:r>
              <a:rPr lang="en-US"/>
              <a:t>Les capabilities c’est des “permissions” donnée à des utilisateurs ou des processus. Dans le cadre d’un conteneur c’est donné au processus représenté par le conteneur.</a:t>
            </a:r>
            <a:endParaRPr/>
          </a:p>
          <a:p>
            <a:pPr indent="0" lvl="0" marL="0" rtl="0" algn="l">
              <a:spcBef>
                <a:spcPts val="0"/>
              </a:spcBef>
              <a:spcAft>
                <a:spcPts val="0"/>
              </a:spcAft>
              <a:buNone/>
            </a:pPr>
            <a:r>
              <a:rPr lang="en-US"/>
              <a:t>C’est en quelque sorte un découpage des droits root, en plusieurs petits morceaux permettant de gérer plus finement certains cas :</a:t>
            </a:r>
            <a:endParaRPr/>
          </a:p>
          <a:p>
            <a:pPr indent="-298450" lvl="0" marL="457200" rtl="0" algn="l">
              <a:spcBef>
                <a:spcPts val="0"/>
              </a:spcBef>
              <a:spcAft>
                <a:spcPts val="0"/>
              </a:spcAft>
              <a:buSzPts val="1100"/>
              <a:buChar char="-"/>
            </a:pPr>
            <a:r>
              <a:rPr lang="en-US"/>
              <a:t>ex: le binaire ping de vos OS à la capability CAP_NET_RAW pour lui permettre de forger des paquets IP sans être root (pas besoin de sudo, ni de SUID, …)</a:t>
            </a:r>
            <a:endParaRPr/>
          </a:p>
          <a:p>
            <a:pPr indent="0" lvl="0" marL="0" rtl="0" algn="l">
              <a:spcBef>
                <a:spcPts val="0"/>
              </a:spcBef>
              <a:spcAft>
                <a:spcPts val="0"/>
              </a:spcAft>
              <a:buNone/>
            </a:pPr>
            <a:r>
              <a:rPr lang="en-US"/>
              <a:t>Certaines capabilities reviennent quasiement à avoir les droits root (CAP_SYS_ADMIN, CAP_SYS_CHROOT), tandis que d’autres sont plus restreintes mais permettre “d’ouvrir la voie”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Pour aller plus loin</a:t>
            </a:r>
            <a:endParaRPr b="1"/>
          </a:p>
          <a:p>
            <a:pPr indent="-298450" lvl="0" marL="457200" rtl="0" algn="l">
              <a:spcBef>
                <a:spcPts val="0"/>
              </a:spcBef>
              <a:spcAft>
                <a:spcPts val="0"/>
              </a:spcAft>
              <a:buSzPts val="1100"/>
              <a:buChar char="-"/>
            </a:pPr>
            <a:r>
              <a:rPr lang="en-US" u="sng">
                <a:solidFill>
                  <a:schemeClr val="hlink"/>
                </a:solidFill>
                <a:hlinkClick r:id="rId2"/>
              </a:rPr>
              <a:t>https://man7.org/linux/man-pages/man7/capabilities.7.html</a:t>
            </a:r>
            <a:endParaRPr/>
          </a:p>
          <a:p>
            <a:pPr indent="-298450" lvl="0" marL="457200" rtl="0" algn="l">
              <a:spcBef>
                <a:spcPts val="0"/>
              </a:spcBef>
              <a:spcAft>
                <a:spcPts val="0"/>
              </a:spcAft>
              <a:buSzPts val="1100"/>
              <a:buChar char="-"/>
            </a:pPr>
            <a:r>
              <a:rPr lang="en-US" u="sng">
                <a:solidFill>
                  <a:schemeClr val="hlink"/>
                </a:solidFill>
                <a:hlinkClick r:id="rId3"/>
              </a:rPr>
              <a:t>https://book.hacktricks.xyz/linux-hardening/privilege-escalation/linux-capabilities</a:t>
            </a:r>
            <a:endParaRPr/>
          </a:p>
          <a:p>
            <a:pPr indent="0" lvl="0" marL="0" rtl="0" algn="l">
              <a:spcBef>
                <a:spcPts val="0"/>
              </a:spcBef>
              <a:spcAft>
                <a:spcPts val="0"/>
              </a:spcAft>
              <a:buNone/>
            </a:pPr>
            <a:r>
              <a:t/>
            </a:r>
            <a:endParaRPr/>
          </a:p>
        </p:txBody>
      </p:sp>
      <p:sp>
        <p:nvSpPr>
          <p:cNvPr id="527" name="Google Shape;527;g2c0a4c1dc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AutoNum type="arabicPeriod"/>
            </a:pPr>
            <a:r>
              <a:rPr b="1" lang="en-US">
                <a:solidFill>
                  <a:schemeClr val="dk1"/>
                </a:solidFill>
                <a:latin typeface="Calibri"/>
                <a:ea typeface="Calibri"/>
                <a:cs typeface="Calibri"/>
                <a:sym typeface="Calibri"/>
              </a:rPr>
              <a:t>Introduction à la conteneurisation</a:t>
            </a:r>
            <a:endParaRPr b="1">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Qu’est ce qu’un conteneur ? (concepts généraux, image, immutabilité)</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Différences entre virtualisation et conteneurisation</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Isolation d’un conteneur (ressources : cgroups, process: linux namespaces, réseau: vxLan, fs: OverlayFS)</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Orchestration de conteneurs (Swarm, Kubernetes, …)</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Les différents runtimes de conteneurs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b="1" lang="en-US">
                <a:solidFill>
                  <a:schemeClr val="dk1"/>
                </a:solidFill>
                <a:latin typeface="Calibri"/>
                <a:ea typeface="Calibri"/>
                <a:cs typeface="Calibri"/>
                <a:sym typeface="Calibri"/>
              </a:rPr>
              <a:t>Découverte de Docker</a:t>
            </a:r>
            <a:endParaRPr b="1">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Installation sur vos postes</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Démarrage de votre premier conteneur</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Construction d’une image custom</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Mise en place d’un environnement complet avec docker-compose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b="1" lang="en-US">
                <a:solidFill>
                  <a:schemeClr val="dk1"/>
                </a:solidFill>
                <a:latin typeface="Calibri"/>
                <a:ea typeface="Calibri"/>
                <a:cs typeface="Calibri"/>
                <a:sym typeface="Calibri"/>
              </a:rPr>
              <a:t>Sécurité des conteneurs</a:t>
            </a:r>
            <a:endParaRPr b="1">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Supply-Chain et risques lié à la construction d’images</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AutoNum type="alphaLcPeriod"/>
            </a:pPr>
            <a:r>
              <a:rPr lang="en-US">
                <a:solidFill>
                  <a:schemeClr val="dk1"/>
                </a:solidFill>
                <a:latin typeface="Calibri"/>
                <a:ea typeface="Calibri"/>
                <a:cs typeface="Calibri"/>
                <a:sym typeface="Calibri"/>
              </a:rPr>
              <a:t>Escapes de conteneur via misconfiguration du daemon, et via CVEs super stylées </a:t>
            </a:r>
            <a:r>
              <a:rPr i="1" lang="en-US">
                <a:solidFill>
                  <a:schemeClr val="dk1"/>
                </a:solidFill>
                <a:latin typeface="Calibri"/>
                <a:ea typeface="Calibri"/>
                <a:cs typeface="Calibri"/>
                <a:sym typeface="Calibri"/>
              </a:rPr>
              <a:t>#LeakyVessels</a:t>
            </a:r>
            <a:r>
              <a:rPr lang="en-US">
                <a:solidFill>
                  <a:schemeClr val="dk1"/>
                </a:solidFill>
                <a:latin typeface="Calibri"/>
                <a:ea typeface="Calibri"/>
                <a:cs typeface="Calibri"/>
                <a:sym typeface="Calibri"/>
              </a:rPr>
              <a:t> </a:t>
            </a:r>
            <a:r>
              <a:rPr i="1" lang="en-US">
                <a:solidFill>
                  <a:schemeClr val="dk1"/>
                </a:solidFill>
                <a:latin typeface="Calibri"/>
                <a:ea typeface="Calibri"/>
                <a:cs typeface="Calibri"/>
                <a:sym typeface="Calibri"/>
              </a:rPr>
              <a:t>#GameOverlay</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0e036648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Rappel sur l’isolation d’un conteneur</a:t>
            </a:r>
            <a:endParaRPr/>
          </a:p>
          <a:p>
            <a:pPr indent="0" lvl="0" marL="0" rtl="0" algn="l">
              <a:spcBef>
                <a:spcPts val="0"/>
              </a:spcBef>
              <a:spcAft>
                <a:spcPts val="0"/>
              </a:spcAft>
              <a:buNone/>
            </a:pPr>
            <a:r>
              <a:rPr lang="en-US"/>
              <a:t>→ un conteneur est isolé via plusieurs features du kernel linux, nous allons voir comment abuser/contourner ces dernières pour briser l’isolation d’un conteneur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Namespace</a:t>
            </a:r>
            <a:endParaRPr/>
          </a:p>
          <a:p>
            <a:pPr indent="0" lvl="0" marL="0" rtl="0" algn="l">
              <a:spcBef>
                <a:spcPts val="0"/>
              </a:spcBef>
              <a:spcAft>
                <a:spcPts val="0"/>
              </a:spcAft>
              <a:buNone/>
            </a:pPr>
            <a:r>
              <a:rPr lang="en-US"/>
              <a:t>Sortir d’un namespace c’est mettre un pied en dehors du conteneur (surtout pour les ns PID, MNT, et NET)</a:t>
            </a:r>
            <a:endParaRPr/>
          </a:p>
          <a:p>
            <a:pPr indent="-298450" lvl="0" marL="457200" rtl="0" algn="l">
              <a:spcBef>
                <a:spcPts val="0"/>
              </a:spcBef>
              <a:spcAft>
                <a:spcPts val="0"/>
              </a:spcAft>
              <a:buSzPts val="1100"/>
              <a:buChar char="-"/>
            </a:pPr>
            <a:r>
              <a:rPr lang="en-US"/>
              <a:t>ça “ouvre la porte” en quelque sorte à des vecteurs/techniques d’élévation de privilèges/escape de conteneur</a:t>
            </a:r>
            <a:endParaRPr/>
          </a:p>
          <a:p>
            <a:pPr indent="-298450" lvl="0" marL="457200" rtl="0" algn="l">
              <a:spcBef>
                <a:spcPts val="0"/>
              </a:spcBef>
              <a:spcAft>
                <a:spcPts val="0"/>
              </a:spcAft>
              <a:buSzPts val="1100"/>
              <a:buChar char="-"/>
            </a:pPr>
            <a:r>
              <a:rPr lang="en-US"/>
              <a:t>possible d’en abuser via des </a:t>
            </a:r>
            <a:r>
              <a:rPr b="1" lang="en-US"/>
              <a:t>capabilities,</a:t>
            </a:r>
            <a:r>
              <a:rPr lang="en-US"/>
              <a:t> ou via des flag passé en ligne de commande au runtime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CGroups</a:t>
            </a:r>
            <a:endParaRPr b="1"/>
          </a:p>
          <a:p>
            <a:pPr indent="0" lvl="0" marL="0" rtl="0" algn="l">
              <a:spcBef>
                <a:spcPts val="0"/>
              </a:spcBef>
              <a:spcAft>
                <a:spcPts val="0"/>
              </a:spcAft>
              <a:buNone/>
            </a:pPr>
            <a:r>
              <a:rPr lang="en-US"/>
              <a:t>Franchement je m’y connais pas trop donc on va pas trop rentrer dans ce sujet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Capabilities</a:t>
            </a:r>
            <a:endParaRPr b="1"/>
          </a:p>
          <a:p>
            <a:pPr indent="0" lvl="0" marL="0" rtl="0" algn="l">
              <a:spcBef>
                <a:spcPts val="0"/>
              </a:spcBef>
              <a:spcAft>
                <a:spcPts val="0"/>
              </a:spcAft>
              <a:buNone/>
            </a:pPr>
            <a:r>
              <a:rPr lang="en-US"/>
              <a:t>Les capabilities c’est des “permissions” donnée à des utilisateurs ou des processus. Dans le cadre d’un conteneur c’est donné au processus représenté par le conteneur.</a:t>
            </a:r>
            <a:endParaRPr/>
          </a:p>
          <a:p>
            <a:pPr indent="0" lvl="0" marL="0" rtl="0" algn="l">
              <a:spcBef>
                <a:spcPts val="0"/>
              </a:spcBef>
              <a:spcAft>
                <a:spcPts val="0"/>
              </a:spcAft>
              <a:buNone/>
            </a:pPr>
            <a:r>
              <a:rPr lang="en-US"/>
              <a:t>C’est en quelque sorte un découpage des droits root, en plusieurs petits morceaux permettant de gérer plus finement certains cas :</a:t>
            </a:r>
            <a:endParaRPr/>
          </a:p>
          <a:p>
            <a:pPr indent="-298450" lvl="0" marL="457200" rtl="0" algn="l">
              <a:spcBef>
                <a:spcPts val="0"/>
              </a:spcBef>
              <a:spcAft>
                <a:spcPts val="0"/>
              </a:spcAft>
              <a:buSzPts val="1100"/>
              <a:buChar char="-"/>
            </a:pPr>
            <a:r>
              <a:rPr lang="en-US"/>
              <a:t>ex: le binaire ping de vos OS à la capability CAP_NET_RAW pour lui permettre de forger des paquets IP sans être root (pas besoin de sudo, ni de SUID, …)</a:t>
            </a:r>
            <a:endParaRPr/>
          </a:p>
          <a:p>
            <a:pPr indent="0" lvl="0" marL="0" rtl="0" algn="l">
              <a:spcBef>
                <a:spcPts val="0"/>
              </a:spcBef>
              <a:spcAft>
                <a:spcPts val="0"/>
              </a:spcAft>
              <a:buNone/>
            </a:pPr>
            <a:r>
              <a:rPr lang="en-US"/>
              <a:t>Certaines capabilities reviennent quasiement à avoir les droits root (CAP_SYS_ADMIN, CAP_SYS_CHROOT), tandis que d’autres sont plus restreintes mais permettre “d’ouvrir la voie”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Pour aller plus loin</a:t>
            </a:r>
            <a:endParaRPr b="1"/>
          </a:p>
          <a:p>
            <a:pPr indent="-298450" lvl="0" marL="457200" rtl="0" algn="l">
              <a:spcBef>
                <a:spcPts val="0"/>
              </a:spcBef>
              <a:spcAft>
                <a:spcPts val="0"/>
              </a:spcAft>
              <a:buSzPts val="1100"/>
              <a:buChar char="-"/>
            </a:pPr>
            <a:r>
              <a:rPr lang="en-US" u="sng">
                <a:solidFill>
                  <a:schemeClr val="hlink"/>
                </a:solidFill>
                <a:hlinkClick r:id="rId2"/>
              </a:rPr>
              <a:t>https://man7.org/linux/man-pages/man7/capabilities.7.html</a:t>
            </a:r>
            <a:endParaRPr/>
          </a:p>
          <a:p>
            <a:pPr indent="-298450" lvl="0" marL="457200" rtl="0" algn="l">
              <a:spcBef>
                <a:spcPts val="0"/>
              </a:spcBef>
              <a:spcAft>
                <a:spcPts val="0"/>
              </a:spcAft>
              <a:buSzPts val="1100"/>
              <a:buChar char="-"/>
            </a:pPr>
            <a:r>
              <a:rPr lang="en-US" u="sng">
                <a:solidFill>
                  <a:schemeClr val="hlink"/>
                </a:solidFill>
                <a:hlinkClick r:id="rId3"/>
              </a:rPr>
              <a:t>https://book.hacktricks.xyz/linux-hardening/privilege-escalation/linux-capabilities</a:t>
            </a:r>
            <a:endParaRPr/>
          </a:p>
          <a:p>
            <a:pPr indent="0" lvl="0" marL="0" rtl="0" algn="l">
              <a:spcBef>
                <a:spcPts val="0"/>
              </a:spcBef>
              <a:spcAft>
                <a:spcPts val="0"/>
              </a:spcAft>
              <a:buNone/>
            </a:pPr>
            <a:r>
              <a:t/>
            </a:r>
            <a:endParaRPr/>
          </a:p>
        </p:txBody>
      </p:sp>
      <p:sp>
        <p:nvSpPr>
          <p:cNvPr id="548" name="Google Shape;548;g2d0e036648c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d0e036648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Rappel sur l’isolation d’un conteneur</a:t>
            </a:r>
            <a:endParaRPr/>
          </a:p>
          <a:p>
            <a:pPr indent="0" lvl="0" marL="0" rtl="0" algn="l">
              <a:spcBef>
                <a:spcPts val="0"/>
              </a:spcBef>
              <a:spcAft>
                <a:spcPts val="0"/>
              </a:spcAft>
              <a:buNone/>
            </a:pPr>
            <a:r>
              <a:rPr lang="en-US"/>
              <a:t>→ un conteneur est isolé via plusieurs features du kernel linux, nous allons voir comment abuser/contourner ces dernières pour briser l’isolation d’un conteneur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Namespace</a:t>
            </a:r>
            <a:endParaRPr/>
          </a:p>
          <a:p>
            <a:pPr indent="0" lvl="0" marL="0" rtl="0" algn="l">
              <a:spcBef>
                <a:spcPts val="0"/>
              </a:spcBef>
              <a:spcAft>
                <a:spcPts val="0"/>
              </a:spcAft>
              <a:buNone/>
            </a:pPr>
            <a:r>
              <a:rPr lang="en-US"/>
              <a:t>Sortir d’un namespace c’est mettre un pied en dehors du conteneur (surtout pour les ns PID, MNT, et NET)</a:t>
            </a:r>
            <a:endParaRPr/>
          </a:p>
          <a:p>
            <a:pPr indent="-298450" lvl="0" marL="457200" rtl="0" algn="l">
              <a:spcBef>
                <a:spcPts val="0"/>
              </a:spcBef>
              <a:spcAft>
                <a:spcPts val="0"/>
              </a:spcAft>
              <a:buSzPts val="1100"/>
              <a:buChar char="-"/>
            </a:pPr>
            <a:r>
              <a:rPr lang="en-US"/>
              <a:t>ça “ouvre la porte” en quelque sorte à des vecteurs/techniques d’élévation de privilèges/escape de conteneur</a:t>
            </a:r>
            <a:endParaRPr/>
          </a:p>
          <a:p>
            <a:pPr indent="-298450" lvl="0" marL="457200" rtl="0" algn="l">
              <a:spcBef>
                <a:spcPts val="0"/>
              </a:spcBef>
              <a:spcAft>
                <a:spcPts val="0"/>
              </a:spcAft>
              <a:buSzPts val="1100"/>
              <a:buChar char="-"/>
            </a:pPr>
            <a:r>
              <a:rPr lang="en-US"/>
              <a:t>possible d’en abuser via des </a:t>
            </a:r>
            <a:r>
              <a:rPr b="1" lang="en-US"/>
              <a:t>capabilities,</a:t>
            </a:r>
            <a:r>
              <a:rPr lang="en-US"/>
              <a:t> ou via des flag passé en ligne de commande au runtime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CGroups</a:t>
            </a:r>
            <a:endParaRPr b="1"/>
          </a:p>
          <a:p>
            <a:pPr indent="0" lvl="0" marL="0" rtl="0" algn="l">
              <a:spcBef>
                <a:spcPts val="0"/>
              </a:spcBef>
              <a:spcAft>
                <a:spcPts val="0"/>
              </a:spcAft>
              <a:buNone/>
            </a:pPr>
            <a:r>
              <a:rPr lang="en-US"/>
              <a:t>Franchement je m’y connais pas trop donc on va pas trop rentrer dans ce sujet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Capabilities</a:t>
            </a:r>
            <a:endParaRPr b="1"/>
          </a:p>
          <a:p>
            <a:pPr indent="0" lvl="0" marL="0" rtl="0" algn="l">
              <a:spcBef>
                <a:spcPts val="0"/>
              </a:spcBef>
              <a:spcAft>
                <a:spcPts val="0"/>
              </a:spcAft>
              <a:buNone/>
            </a:pPr>
            <a:r>
              <a:rPr lang="en-US"/>
              <a:t>Les capabilities c’est des “permissions” donnée à des utilisateurs ou des processus. Dans le cadre d’un conteneur c’est donné au processus représenté par le conteneur.</a:t>
            </a:r>
            <a:endParaRPr/>
          </a:p>
          <a:p>
            <a:pPr indent="0" lvl="0" marL="0" rtl="0" algn="l">
              <a:spcBef>
                <a:spcPts val="0"/>
              </a:spcBef>
              <a:spcAft>
                <a:spcPts val="0"/>
              </a:spcAft>
              <a:buNone/>
            </a:pPr>
            <a:r>
              <a:rPr lang="en-US"/>
              <a:t>C’est en quelque sorte un découpage des droits root, en plusieurs petits morceaux permettant de gérer plus finement certains cas :</a:t>
            </a:r>
            <a:endParaRPr/>
          </a:p>
          <a:p>
            <a:pPr indent="-298450" lvl="0" marL="457200" rtl="0" algn="l">
              <a:spcBef>
                <a:spcPts val="0"/>
              </a:spcBef>
              <a:spcAft>
                <a:spcPts val="0"/>
              </a:spcAft>
              <a:buSzPts val="1100"/>
              <a:buChar char="-"/>
            </a:pPr>
            <a:r>
              <a:rPr lang="en-US"/>
              <a:t>ex: le binaire ping de vos OS à la capability CAP_NET_RAW pour lui permettre de forger des paquets IP sans être root (pas besoin de sudo, ni de SUID, …)</a:t>
            </a:r>
            <a:endParaRPr/>
          </a:p>
          <a:p>
            <a:pPr indent="0" lvl="0" marL="0" rtl="0" algn="l">
              <a:spcBef>
                <a:spcPts val="0"/>
              </a:spcBef>
              <a:spcAft>
                <a:spcPts val="0"/>
              </a:spcAft>
              <a:buNone/>
            </a:pPr>
            <a:r>
              <a:rPr lang="en-US"/>
              <a:t>Certaines capabilities reviennent quasiement à avoir les droits root (CAP_SYS_ADMIN, CAP_SYS_CHROOT), tandis que d’autres sont plus restreintes mais permettre “d’ouvrir la voie”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Pour aller plus loin</a:t>
            </a:r>
            <a:endParaRPr b="1"/>
          </a:p>
          <a:p>
            <a:pPr indent="-298450" lvl="0" marL="457200" rtl="0" algn="l">
              <a:spcBef>
                <a:spcPts val="0"/>
              </a:spcBef>
              <a:spcAft>
                <a:spcPts val="0"/>
              </a:spcAft>
              <a:buSzPts val="1100"/>
              <a:buChar char="-"/>
            </a:pPr>
            <a:r>
              <a:rPr lang="en-US" u="sng">
                <a:solidFill>
                  <a:schemeClr val="hlink"/>
                </a:solidFill>
                <a:hlinkClick r:id="rId2"/>
              </a:rPr>
              <a:t>https://man7.org/linux/man-pages/man7/capabilities.7.html</a:t>
            </a:r>
            <a:endParaRPr/>
          </a:p>
          <a:p>
            <a:pPr indent="-298450" lvl="0" marL="457200" rtl="0" algn="l">
              <a:spcBef>
                <a:spcPts val="0"/>
              </a:spcBef>
              <a:spcAft>
                <a:spcPts val="0"/>
              </a:spcAft>
              <a:buSzPts val="1100"/>
              <a:buChar char="-"/>
            </a:pPr>
            <a:r>
              <a:rPr lang="en-US" u="sng">
                <a:solidFill>
                  <a:schemeClr val="hlink"/>
                </a:solidFill>
                <a:hlinkClick r:id="rId3"/>
              </a:rPr>
              <a:t>https://book.hacktricks.xyz/linux-hardening/privilege-escalation/linux-capabilities</a:t>
            </a:r>
            <a:endParaRPr/>
          </a:p>
          <a:p>
            <a:pPr indent="0" lvl="0" marL="0" rtl="0" algn="l">
              <a:spcBef>
                <a:spcPts val="0"/>
              </a:spcBef>
              <a:spcAft>
                <a:spcPts val="0"/>
              </a:spcAft>
              <a:buNone/>
            </a:pPr>
            <a:r>
              <a:t/>
            </a:r>
            <a:endParaRPr/>
          </a:p>
        </p:txBody>
      </p:sp>
      <p:sp>
        <p:nvSpPr>
          <p:cNvPr id="569" name="Google Shape;569;g2d0e036648c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99a322d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embarqué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créé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exécution ne seront pas conservées au redémarrage du conteur</a:t>
            </a:r>
            <a:endParaRPr/>
          </a:p>
          <a:p>
            <a:pPr indent="-298450" lvl="0" marL="457200" rtl="0" algn="l">
              <a:spcBef>
                <a:spcPts val="0"/>
              </a:spcBef>
              <a:spcAft>
                <a:spcPts val="0"/>
              </a:spcAft>
              <a:buSzPts val="1100"/>
              <a:buChar char="-"/>
            </a:pPr>
            <a:r>
              <a:rPr lang="en-US"/>
              <a:t>Léger → démarrage quasi-immédiat (on verra par la suite que c’est normal car au final ce n’est qu’un simple processus)</a:t>
            </a:r>
            <a:endParaRPr/>
          </a:p>
          <a:p>
            <a:pPr indent="0" lvl="0" marL="0" rtl="0" algn="l">
              <a:spcBef>
                <a:spcPts val="0"/>
              </a:spcBef>
              <a:spcAft>
                <a:spcPts val="0"/>
              </a:spcAft>
              <a:buNone/>
            </a:pPr>
            <a:r>
              <a:t/>
            </a:r>
            <a:endParaRPr/>
          </a:p>
        </p:txBody>
      </p:sp>
      <p:sp>
        <p:nvSpPr>
          <p:cNvPr id="580" name="Google Shape;580;g2c99a322d9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f9e65110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a:t>
            </a:r>
            <a:r>
              <a:rPr lang="en-US"/>
              <a:t>embarqué</a:t>
            </a:r>
            <a:r>
              <a:rPr lang="en-US"/>
              <a:t>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a:t>
            </a:r>
            <a:r>
              <a:rPr lang="en-US"/>
              <a:t>créé</a:t>
            </a:r>
            <a:r>
              <a:rPr lang="en-US"/>
              <a:t>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a:t>
            </a:r>
            <a:r>
              <a:rPr lang="en-US"/>
              <a:t>exécution</a:t>
            </a:r>
            <a:r>
              <a:rPr lang="en-US"/>
              <a:t> ne seront pas conservées au redémarrage du conteur</a:t>
            </a:r>
            <a:endParaRPr/>
          </a:p>
          <a:p>
            <a:pPr indent="-298450" lvl="0" marL="457200" rtl="0" algn="l">
              <a:spcBef>
                <a:spcPts val="0"/>
              </a:spcBef>
              <a:spcAft>
                <a:spcPts val="0"/>
              </a:spcAft>
              <a:buSzPts val="1100"/>
              <a:buChar char="-"/>
            </a:pPr>
            <a:r>
              <a:rPr lang="en-US"/>
              <a:t>Léger → démarrage quasi-</a:t>
            </a:r>
            <a:r>
              <a:rPr lang="en-US"/>
              <a:t>immédiat</a:t>
            </a:r>
            <a:r>
              <a:rPr lang="en-US"/>
              <a:t> (on verra par la suite que c’est normal car au final ce n’est qu’un simple processus)</a:t>
            </a:r>
            <a:endParaRPr/>
          </a:p>
          <a:p>
            <a:pPr indent="0" lvl="0" marL="0" rtl="0" algn="l">
              <a:spcBef>
                <a:spcPts val="0"/>
              </a:spcBef>
              <a:spcAft>
                <a:spcPts val="0"/>
              </a:spcAft>
              <a:buNone/>
            </a:pPr>
            <a:r>
              <a:t/>
            </a:r>
            <a:endParaRPr/>
          </a:p>
        </p:txBody>
      </p:sp>
      <p:sp>
        <p:nvSpPr>
          <p:cNvPr id="588" name="Google Shape;588;g2bf9e651106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0e03664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embarqué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créé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exécution ne seront pas conservées au redémarrage du conteur</a:t>
            </a:r>
            <a:endParaRPr/>
          </a:p>
          <a:p>
            <a:pPr indent="-298450" lvl="0" marL="457200" rtl="0" algn="l">
              <a:spcBef>
                <a:spcPts val="0"/>
              </a:spcBef>
              <a:spcAft>
                <a:spcPts val="0"/>
              </a:spcAft>
              <a:buSzPts val="1100"/>
              <a:buChar char="-"/>
            </a:pPr>
            <a:r>
              <a:rPr lang="en-US"/>
              <a:t>Léger → démarrage quasi-immédiat (on verra par la suite que c’est normal car au final ce n’est qu’un simple processus)</a:t>
            </a:r>
            <a:endParaRPr/>
          </a:p>
          <a:p>
            <a:pPr indent="0" lvl="0" marL="0" rtl="0" algn="l">
              <a:spcBef>
                <a:spcPts val="0"/>
              </a:spcBef>
              <a:spcAft>
                <a:spcPts val="0"/>
              </a:spcAft>
              <a:buNone/>
            </a:pPr>
            <a:r>
              <a:t/>
            </a:r>
            <a:endParaRPr/>
          </a:p>
        </p:txBody>
      </p:sp>
      <p:sp>
        <p:nvSpPr>
          <p:cNvPr id="596" name="Google Shape;596;g2d0e036648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f9e65110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05" name="Google Shape;605;g2bf9e651106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f9e65110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25" name="Google Shape;625;g2bf9e65110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99a322d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33" name="Google Shape;633;g2c99a322d9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bf9e6511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41" name="Google Shape;641;g2bf9e65110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bf9e65110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49" name="Google Shape;649;g2bf9e651106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f9e6511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Environnement isolé → à la manière d’une VM, un conteneur embarque ce dont il a besoin pour fonctionner (à voir les différences avec containers ensuite)</a:t>
            </a:r>
            <a:endParaRPr/>
          </a:p>
          <a:p>
            <a:pPr indent="-298450" lvl="0" marL="457200" rtl="0" algn="l">
              <a:spcBef>
                <a:spcPts val="0"/>
              </a:spcBef>
              <a:spcAft>
                <a:spcPts val="0"/>
              </a:spcAft>
              <a:buSzPts val="1100"/>
              <a:buChar char="-"/>
            </a:pPr>
            <a:r>
              <a:rPr lang="en-US"/>
              <a:t>Reproductible → un conteneur est crée à partir d’une image, qui elle même peut facilement être partagée, ce qui permet de reproduire rapidement des environnements complets (APP, DB, REVERSE-PROXY, le tout connecté et configuré en une seule commande)</a:t>
            </a:r>
            <a:endParaRPr/>
          </a:p>
          <a:p>
            <a:pPr indent="-298450" lvl="0" marL="457200" rtl="0" algn="l">
              <a:spcBef>
                <a:spcPts val="0"/>
              </a:spcBef>
              <a:spcAft>
                <a:spcPts val="0"/>
              </a:spcAft>
              <a:buSzPts val="1100"/>
              <a:buChar char="-"/>
            </a:pPr>
            <a:r>
              <a:rPr lang="en-US"/>
              <a:t>Immutable → un conteneur est immutable, c’est à dire que toute les modifications faites lors de son execution ne seront pas conservées au redémarrage du conteur</a:t>
            </a:r>
            <a:endParaRPr/>
          </a:p>
          <a:p>
            <a:pPr indent="-298450" lvl="0" marL="457200" rtl="0" algn="l">
              <a:spcBef>
                <a:spcPts val="0"/>
              </a:spcBef>
              <a:spcAft>
                <a:spcPts val="0"/>
              </a:spcAft>
              <a:buSzPts val="1100"/>
              <a:buChar char="-"/>
            </a:pPr>
            <a:r>
              <a:rPr lang="en-US"/>
              <a:t>Léger → démarrage quasi-imédiat (on verra par la suite que c’est normal car au final ce n’est qu’un simple processus)</a:t>
            </a:r>
            <a:endParaRPr/>
          </a:p>
          <a:p>
            <a:pPr indent="0" lvl="0" marL="0" rtl="0" algn="l">
              <a:spcBef>
                <a:spcPts val="0"/>
              </a:spcBef>
              <a:spcAft>
                <a:spcPts val="0"/>
              </a:spcAft>
              <a:buNone/>
            </a:pPr>
            <a:r>
              <a:t/>
            </a:r>
            <a:endParaRPr/>
          </a:p>
        </p:txBody>
      </p:sp>
      <p:sp>
        <p:nvSpPr>
          <p:cNvPr id="657" name="Google Shape;657;g2bf9e651106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Introduction à la conteneurisation</a:t>
            </a:r>
            <a:endParaRPr b="1">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Qu’est ce qu’un conteneur ? (concepts généraux, image, immutabilité)</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Différences entre virtualisation et conteneurisation</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Isolation d’un conteneur (ressources : cgroups, process: linux namespaces, réseau: vxLan, fs: OverlayFS)</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Orchestration de conteneurs (Swarm, Kubernetes,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rabicPeriod"/>
            </a:pPr>
            <a:r>
              <a:rPr lang="en-US">
                <a:solidFill>
                  <a:schemeClr val="dk1"/>
                </a:solidFill>
                <a:latin typeface="Calibri"/>
                <a:ea typeface="Calibri"/>
                <a:cs typeface="Calibri"/>
                <a:sym typeface="Calibri"/>
              </a:rPr>
              <a:t>Les différents runtimes de conteneurs</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f1e510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 alors jamy c’est quoi un conteneur ?</a:t>
            </a:r>
            <a:endParaRPr/>
          </a:p>
        </p:txBody>
      </p:sp>
      <p:sp>
        <p:nvSpPr>
          <p:cNvPr id="147" name="Google Shape;147;g2bf1e5108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f39f7cc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C’est quoi ?</a:t>
            </a:r>
            <a:endParaRPr b="1"/>
          </a:p>
          <a:p>
            <a:pPr indent="-298450" lvl="0" marL="457200" rtl="0" algn="l">
              <a:spcBef>
                <a:spcPts val="0"/>
              </a:spcBef>
              <a:spcAft>
                <a:spcPts val="0"/>
              </a:spcAft>
              <a:buSzPts val="1100"/>
              <a:buChar char="-"/>
            </a:pPr>
            <a:r>
              <a:rPr b="1" lang="en-US"/>
              <a:t>Environnement isolé</a:t>
            </a:r>
            <a:r>
              <a:rPr lang="en-US"/>
              <a:t> → à la manière d’une VM, un conteneur </a:t>
            </a:r>
            <a:r>
              <a:rPr lang="en-US"/>
              <a:t>embarqué</a:t>
            </a:r>
            <a:r>
              <a:rPr lang="en-US"/>
              <a:t> ce dont il a besoin pour fonctionner (à voir les différences avec containers ensuite)</a:t>
            </a:r>
            <a:endParaRPr/>
          </a:p>
          <a:p>
            <a:pPr indent="-298450" lvl="0" marL="457200" rtl="0" algn="l">
              <a:spcBef>
                <a:spcPts val="0"/>
              </a:spcBef>
              <a:spcAft>
                <a:spcPts val="0"/>
              </a:spcAft>
              <a:buSzPts val="1100"/>
              <a:buChar char="-"/>
            </a:pPr>
            <a:r>
              <a:rPr b="1" lang="en-US"/>
              <a:t>Reproductible</a:t>
            </a:r>
            <a:r>
              <a:rPr lang="en-US"/>
              <a:t> → un conteneur est </a:t>
            </a:r>
            <a:r>
              <a:rPr lang="en-US"/>
              <a:t>créé</a:t>
            </a:r>
            <a:r>
              <a:rPr lang="en-US"/>
              <a:t> à partir d’une image (un filesystem racine + configuration), qui elle même peut facilement être partagée, ce qui permet de reproduire rapidement des environnements complets (ex: APP, DB, REVERSE-PROXY, le tout connecté et configuré en une seule commande)</a:t>
            </a:r>
            <a:endParaRPr/>
          </a:p>
          <a:p>
            <a:pPr indent="-298450" lvl="0" marL="457200" rtl="0" algn="l">
              <a:spcBef>
                <a:spcPts val="0"/>
              </a:spcBef>
              <a:spcAft>
                <a:spcPts val="0"/>
              </a:spcAft>
              <a:buSzPts val="1100"/>
              <a:buChar char="-"/>
            </a:pPr>
            <a:r>
              <a:rPr b="1" lang="en-US"/>
              <a:t>Immutable</a:t>
            </a:r>
            <a:r>
              <a:rPr lang="en-US"/>
              <a:t> → un conteneur est immutable, c’est à dire que toute les modifications faites lors de son </a:t>
            </a:r>
            <a:r>
              <a:rPr lang="en-US"/>
              <a:t>exécution</a:t>
            </a:r>
            <a:r>
              <a:rPr lang="en-US"/>
              <a:t> ne seront pas conservées au redémarrage du conteur (il est tout de même possible d’utiliser des mécanismes de </a:t>
            </a:r>
            <a:r>
              <a:rPr lang="en-US"/>
              <a:t>persistance</a:t>
            </a:r>
            <a:r>
              <a:rPr lang="en-US"/>
              <a:t>)</a:t>
            </a:r>
            <a:endParaRPr/>
          </a:p>
          <a:p>
            <a:pPr indent="-298450" lvl="0" marL="457200" rtl="0" algn="l">
              <a:spcBef>
                <a:spcPts val="0"/>
              </a:spcBef>
              <a:spcAft>
                <a:spcPts val="0"/>
              </a:spcAft>
              <a:buSzPts val="1100"/>
              <a:buChar char="-"/>
            </a:pPr>
            <a:r>
              <a:rPr b="1" lang="en-US"/>
              <a:t>Léger</a:t>
            </a:r>
            <a:r>
              <a:rPr lang="en-US"/>
              <a:t> → démarrage “quasi-</a:t>
            </a:r>
            <a:r>
              <a:rPr lang="en-US"/>
              <a:t>immédiat”</a:t>
            </a:r>
            <a:r>
              <a:rPr lang="en-US"/>
              <a:t> (on verra par la suite que c’est normal car au final ce n’est qu’un simple processus démarré sur la machine hôte)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Pourquoi les conteneurs sont de plus en plus utilisés ces dernières années</a:t>
            </a:r>
            <a:r>
              <a:rPr lang="en-US"/>
              <a:t> </a:t>
            </a:r>
            <a:endParaRPr/>
          </a:p>
          <a:p>
            <a:pPr indent="-298450" lvl="0" marL="457200" rtl="0" algn="l">
              <a:spcBef>
                <a:spcPts val="0"/>
              </a:spcBef>
              <a:spcAft>
                <a:spcPts val="0"/>
              </a:spcAft>
              <a:buSzPts val="1100"/>
              <a:buChar char="-"/>
            </a:pPr>
            <a:r>
              <a:rPr lang="en-US"/>
              <a:t>très DevOps → les devs n’ont qu’une commande à lancer pour avoir un environnement complet tel qu’il sera en prod (le “mais ça marche sur mon poste” ça n’existe plus : </a:t>
            </a:r>
            <a:r>
              <a:rPr lang="en-US"/>
              <a:t>SPOILER</a:t>
            </a:r>
            <a:r>
              <a:rPr lang="en-US"/>
              <a:t> SI SI ça existe encore)</a:t>
            </a:r>
            <a:endParaRPr/>
          </a:p>
          <a:p>
            <a:pPr indent="-298450" lvl="0" marL="457200" rtl="0" algn="l">
              <a:spcBef>
                <a:spcPts val="0"/>
              </a:spcBef>
              <a:spcAft>
                <a:spcPts val="0"/>
              </a:spcAft>
              <a:buSzPts val="1100"/>
              <a:buChar char="-"/>
            </a:pPr>
            <a:r>
              <a:rPr lang="en-US"/>
              <a:t>se </a:t>
            </a:r>
            <a:r>
              <a:rPr lang="en-US"/>
              <a:t>prête</a:t>
            </a:r>
            <a:r>
              <a:rPr lang="en-US"/>
              <a:t> très bien au scaling horizontal → le </a:t>
            </a:r>
            <a:r>
              <a:rPr lang="en-US"/>
              <a:t>démarrage</a:t>
            </a:r>
            <a:r>
              <a:rPr lang="en-US"/>
              <a:t> d’un pod est quasi </a:t>
            </a:r>
            <a:r>
              <a:rPr lang="en-US"/>
              <a:t>instantané</a:t>
            </a:r>
            <a:r>
              <a:rPr lang="en-US"/>
              <a:t> : c’est cool quand on est amazon et </a:t>
            </a:r>
            <a:r>
              <a:rPr lang="en-US"/>
              <a:t>qu'on</a:t>
            </a:r>
            <a:r>
              <a:rPr lang="en-US"/>
              <a:t> est un jour de black friday </a:t>
            </a:r>
            <a:r>
              <a:rPr lang="en-US"/>
              <a:t>SCALING</a:t>
            </a:r>
            <a:endParaRPr/>
          </a:p>
          <a:p>
            <a:pPr indent="-298450" lvl="0" marL="457200" rtl="0" algn="l">
              <a:spcBef>
                <a:spcPts val="0"/>
              </a:spcBef>
              <a:spcAft>
                <a:spcPts val="0"/>
              </a:spcAft>
              <a:buSzPts val="1100"/>
              <a:buChar char="-"/>
            </a:pPr>
            <a:r>
              <a:rPr lang="en-US"/>
              <a:t>se partage facilement (une image c’est pas lourd sauf si c’est un goret qui la build) et ça se partage facilement via des registres d’images publiques ou privé</a:t>
            </a:r>
            <a:endParaRPr/>
          </a:p>
          <a:p>
            <a:pPr indent="0" lvl="0" marL="0" rtl="0" algn="l">
              <a:spcBef>
                <a:spcPts val="0"/>
              </a:spcBef>
              <a:spcAft>
                <a:spcPts val="0"/>
              </a:spcAft>
              <a:buNone/>
            </a:pPr>
            <a:r>
              <a:t/>
            </a:r>
            <a:endParaRPr/>
          </a:p>
        </p:txBody>
      </p:sp>
      <p:sp>
        <p:nvSpPr>
          <p:cNvPr id="155" name="Google Shape;155;g2bf39f7cc2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f1e5108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Comparé à la virtualisation</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US"/>
              <a:t>Conteneur</a:t>
            </a:r>
            <a:endParaRPr b="1"/>
          </a:p>
          <a:p>
            <a:pPr indent="0" lvl="0" marL="0" rtl="0" algn="l">
              <a:spcBef>
                <a:spcPts val="0"/>
              </a:spcBef>
              <a:spcAft>
                <a:spcPts val="0"/>
              </a:spcAft>
              <a:buNone/>
            </a:pPr>
            <a:r>
              <a:rPr lang="en-US"/>
              <a:t>L’isolation d’un conteneur ne repose pas sur la virtualisation d’un système invité mais sur certaines fonctionnalités du noyau linux.</a:t>
            </a:r>
            <a:endParaRPr/>
          </a:p>
          <a:p>
            <a:pPr indent="0" lvl="0" marL="0" rtl="0" algn="l">
              <a:spcBef>
                <a:spcPts val="0"/>
              </a:spcBef>
              <a:spcAft>
                <a:spcPts val="0"/>
              </a:spcAft>
              <a:buNone/>
            </a:pPr>
            <a:r>
              <a:rPr lang="en-US"/>
              <a:t>Un conteneur n’est qu’un processus </a:t>
            </a:r>
            <a:r>
              <a:rPr b="1" lang="en-US"/>
              <a:t>isolé</a:t>
            </a:r>
            <a:r>
              <a:rPr lang="en-US"/>
              <a:t> attaché à un rootfs (filesystem racine) spécifique, contenant le nécessaire pour faire tourner une application (fichiers, binaires executables, libraries) et utilise/appel le même kernel que l’hôte.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US"/>
              <a:t>Virtualisation</a:t>
            </a:r>
            <a:endParaRPr b="1"/>
          </a:p>
          <a:p>
            <a:pPr indent="0" lvl="0" marL="0" rtl="0" algn="l">
              <a:spcBef>
                <a:spcPts val="0"/>
              </a:spcBef>
              <a:spcAft>
                <a:spcPts val="0"/>
              </a:spcAft>
              <a:buNone/>
            </a:pPr>
            <a:r>
              <a:rPr lang="en-US"/>
              <a:t>Dans le cadre de la virtualisation, un processus dans une VM envoie des syscall à </a:t>
            </a:r>
            <a:r>
              <a:rPr b="1" lang="en-US"/>
              <a:t>SON PROPRE KERNEL</a:t>
            </a:r>
            <a:r>
              <a:rPr lang="en-US"/>
              <a:t> et parle à l’hôte par le biais de </a:t>
            </a:r>
            <a:r>
              <a:rPr lang="en-US"/>
              <a:t>canaux</a:t>
            </a:r>
            <a:r>
              <a:rPr lang="en-US"/>
              <a:t> IPC via l’hyperviseur et uniquement par ce biais.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Nous allon voir en détail les fonctionnalités qui permette une telle isolation</a:t>
            </a:r>
            <a:endParaRPr/>
          </a:p>
        </p:txBody>
      </p:sp>
      <p:sp>
        <p:nvSpPr>
          <p:cNvPr id="171" name="Google Shape;171;g2bf1e51086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11" Type="http://schemas.openxmlformats.org/officeDocument/2006/relationships/image" Target="../media/image19.png"/><Relationship Id="rId10" Type="http://schemas.openxmlformats.org/officeDocument/2006/relationships/image" Target="../media/image25.png"/><Relationship Id="rId12" Type="http://schemas.openxmlformats.org/officeDocument/2006/relationships/image" Target="../media/image26.png"/><Relationship Id="rId9"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72.gif"/><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45.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30.png"/><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4.jp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1.png"/><Relationship Id="rId6" Type="http://schemas.openxmlformats.org/officeDocument/2006/relationships/image" Target="../media/image36.jp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9.gif"/><Relationship Id="rId8"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6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3.gif"/><Relationship Id="rId6" Type="http://schemas.openxmlformats.org/officeDocument/2006/relationships/image" Target="../media/image6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1.gif"/><Relationship Id="rId6"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4.png"/><Relationship Id="rId8"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3.png"/><Relationship Id="rId4" Type="http://schemas.openxmlformats.org/officeDocument/2006/relationships/image" Target="../media/image1.png"/><Relationship Id="rId5"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67.gif"/><Relationship Id="rId7"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2.png"/><Relationship Id="rId6"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hyperlink" Target="https://www.root-me.org/fr/Challenges/App-Script/Docker-I-am-groot" TargetMode="External"/><Relationship Id="rId6" Type="http://schemas.openxmlformats.org/officeDocument/2006/relationships/hyperlink" Target="https://book.hacktricks.xyz/linux-hardening/privilege-escalation/docker-security/docker-breakout-privilege-escala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hyperlink" Target="https://www.root-me.org/fr/Challenges/App-Script/Docker-Talk-through-m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hyperlink" Target="https://www.root-me.org/fr/Challenges/Forensic/Docker-layers" TargetMode="External"/><Relationship Id="rId6" Type="http://schemas.openxmlformats.org/officeDocument/2006/relationships/hyperlink" Target="https://book.hacktricks.xyz/linux-hardening/privilege-escalation/docker-security/docker-breakout-privilege-escala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8.png"/><Relationship Id="rId7" Type="http://schemas.openxmlformats.org/officeDocument/2006/relationships/image" Target="../media/image9.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
          <p:cNvSpPr/>
          <p:nvPr/>
        </p:nvSpPr>
        <p:spPr>
          <a:xfrm rot="-1898322">
            <a:off x="12872211" y="-2776467"/>
            <a:ext cx="8774178" cy="8796169"/>
          </a:xfrm>
          <a:custGeom>
            <a:rect b="b" l="l" r="r" t="t"/>
            <a:pathLst>
              <a:path extrusionOk="0" h="8796169" w="8774178">
                <a:moveTo>
                  <a:pt x="0" y="0"/>
                </a:moveTo>
                <a:lnTo>
                  <a:pt x="8774178" y="0"/>
                </a:lnTo>
                <a:lnTo>
                  <a:pt x="8774178" y="8796168"/>
                </a:lnTo>
                <a:lnTo>
                  <a:pt x="0" y="879616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 name="Google Shape;85;p1"/>
          <p:cNvGrpSpPr/>
          <p:nvPr/>
        </p:nvGrpSpPr>
        <p:grpSpPr>
          <a:xfrm>
            <a:off x="10463626" y="1621617"/>
            <a:ext cx="753561" cy="753561"/>
            <a:chOff x="0" y="0"/>
            <a:chExt cx="812800" cy="812800"/>
          </a:xfrm>
        </p:grpSpPr>
        <p:sp>
          <p:nvSpPr>
            <p:cNvPr id="86" name="Google Shape;8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 name="Google Shape;88;p1"/>
          <p:cNvGrpSpPr/>
          <p:nvPr/>
        </p:nvGrpSpPr>
        <p:grpSpPr>
          <a:xfrm>
            <a:off x="14778711" y="7667323"/>
            <a:ext cx="1578921" cy="1578921"/>
            <a:chOff x="0" y="0"/>
            <a:chExt cx="812800" cy="812800"/>
          </a:xfrm>
        </p:grpSpPr>
        <p:sp>
          <p:nvSpPr>
            <p:cNvPr id="89" name="Google Shape;89;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 name="Google Shape;91;p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txBox="1"/>
          <p:nvPr/>
        </p:nvSpPr>
        <p:spPr>
          <a:xfrm>
            <a:off x="775273" y="2920711"/>
            <a:ext cx="13168800" cy="2001000"/>
          </a:xfrm>
          <a:prstGeom prst="rect">
            <a:avLst/>
          </a:prstGeom>
          <a:noFill/>
          <a:ln>
            <a:noFill/>
          </a:ln>
        </p:spPr>
        <p:txBody>
          <a:bodyPr anchorCtr="0" anchor="t" bIns="0" lIns="0" spcFirstLastPara="1" rIns="0" wrap="square" tIns="0">
            <a:spAutoFit/>
          </a:bodyPr>
          <a:lstStyle/>
          <a:p>
            <a:pPr indent="0" lvl="0" marL="0" marR="0" rtl="0" algn="l">
              <a:lnSpc>
                <a:spcPct val="139003"/>
              </a:lnSpc>
              <a:spcBef>
                <a:spcPts val="0"/>
              </a:spcBef>
              <a:spcAft>
                <a:spcPts val="0"/>
              </a:spcAft>
              <a:buNone/>
            </a:pPr>
            <a:r>
              <a:rPr b="1" lang="en-US" sz="13000">
                <a:solidFill>
                  <a:srgbClr val="5B29A1"/>
                </a:solidFill>
              </a:rPr>
              <a:t>Workshop</a:t>
            </a:r>
            <a:endParaRPr b="1" sz="13000">
              <a:solidFill>
                <a:srgbClr val="5B29A1"/>
              </a:solidFill>
            </a:endParaRPr>
          </a:p>
        </p:txBody>
      </p:sp>
      <p:pic>
        <p:nvPicPr>
          <p:cNvPr id="93" name="Google Shape;93;p1"/>
          <p:cNvPicPr preferRelativeResize="0"/>
          <p:nvPr/>
        </p:nvPicPr>
        <p:blipFill>
          <a:blip r:embed="rId5">
            <a:alphaModFix/>
          </a:blip>
          <a:stretch>
            <a:fillRect/>
          </a:stretch>
        </p:blipFill>
        <p:spPr>
          <a:xfrm>
            <a:off x="775275" y="5328625"/>
            <a:ext cx="8278625" cy="188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bf1e510866_0_29"/>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L’isolation d’un conteneur</a:t>
            </a:r>
            <a:endParaRPr/>
          </a:p>
        </p:txBody>
      </p:sp>
      <p:grpSp>
        <p:nvGrpSpPr>
          <p:cNvPr id="182" name="Google Shape;182;g2bf1e510866_0_29"/>
          <p:cNvGrpSpPr/>
          <p:nvPr/>
        </p:nvGrpSpPr>
        <p:grpSpPr>
          <a:xfrm>
            <a:off x="441729" y="3821625"/>
            <a:ext cx="373888" cy="373888"/>
            <a:chOff x="0" y="0"/>
            <a:chExt cx="812800" cy="812800"/>
          </a:xfrm>
        </p:grpSpPr>
        <p:sp>
          <p:nvSpPr>
            <p:cNvPr id="183" name="Google Shape;183;g2bf1e510866_0_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g2bf1e510866_0_2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5" name="Google Shape;185;g2bf1e510866_0_29"/>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g2bf1e510866_0_29"/>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g2bf1e510866_0_29"/>
          <p:cNvSpPr txBox="1"/>
          <p:nvPr/>
        </p:nvSpPr>
        <p:spPr>
          <a:xfrm>
            <a:off x="1026450" y="2097775"/>
            <a:ext cx="15925500" cy="13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Calibri"/>
                <a:ea typeface="Calibri"/>
                <a:cs typeface="Calibri"/>
                <a:sym typeface="Calibri"/>
              </a:rPr>
              <a:t>→</a:t>
            </a:r>
            <a:r>
              <a:rPr lang="en-US" sz="3500">
                <a:solidFill>
                  <a:schemeClr val="dk1"/>
                </a:solidFill>
                <a:latin typeface="Calibri"/>
                <a:ea typeface="Calibri"/>
                <a:cs typeface="Calibri"/>
                <a:sym typeface="Calibri"/>
              </a:rPr>
              <a:t>Fournie par des fonctionnalités du </a:t>
            </a:r>
            <a:r>
              <a:rPr b="1" lang="en-US" sz="3500">
                <a:solidFill>
                  <a:schemeClr val="dk1"/>
                </a:solidFill>
                <a:latin typeface="Calibri"/>
                <a:ea typeface="Calibri"/>
                <a:cs typeface="Calibri"/>
                <a:sym typeface="Calibri"/>
              </a:rPr>
              <a:t>noyau LINUX</a:t>
            </a:r>
            <a:r>
              <a:rPr lang="en-US" sz="3500">
                <a:solidFill>
                  <a:schemeClr val="dk1"/>
                </a:solidFill>
                <a:latin typeface="Calibri"/>
                <a:ea typeface="Calibri"/>
                <a:cs typeface="Calibri"/>
                <a:sym typeface="Calibri"/>
              </a:rPr>
              <a:t> </a:t>
            </a:r>
            <a:r>
              <a:rPr lang="en-US" sz="3500">
                <a:solidFill>
                  <a:schemeClr val="dk1"/>
                </a:solidFill>
                <a:latin typeface="Calibri"/>
                <a:ea typeface="Calibri"/>
                <a:cs typeface="Calibri"/>
                <a:sym typeface="Calibri"/>
              </a:rPr>
              <a:t>🐧(de la magie noire est nécessaire pour faire ça sur Windows/OSX </a:t>
            </a:r>
            <a:r>
              <a:rPr i="1" lang="en-US" sz="3500">
                <a:solidFill>
                  <a:schemeClr val="dk1"/>
                </a:solidFill>
                <a:latin typeface="Calibri"/>
                <a:ea typeface="Calibri"/>
                <a:cs typeface="Calibri"/>
                <a:sym typeface="Calibri"/>
              </a:rPr>
              <a:t>#Boot2Docker</a:t>
            </a:r>
            <a:r>
              <a:rPr lang="en-US" sz="3500">
                <a:solidFill>
                  <a:schemeClr val="dk1"/>
                </a:solidFill>
                <a:latin typeface="Calibri"/>
                <a:ea typeface="Calibri"/>
                <a:cs typeface="Calibri"/>
                <a:sym typeface="Calibri"/>
              </a:rPr>
              <a:t>)</a:t>
            </a:r>
            <a:endParaRPr sz="3500">
              <a:solidFill>
                <a:schemeClr val="dk1"/>
              </a:solidFill>
              <a:latin typeface="Calibri"/>
              <a:ea typeface="Calibri"/>
              <a:cs typeface="Calibri"/>
              <a:sym typeface="Calibri"/>
            </a:endParaRPr>
          </a:p>
        </p:txBody>
      </p:sp>
      <p:pic>
        <p:nvPicPr>
          <p:cNvPr id="188" name="Google Shape;188;g2bf1e510866_0_29"/>
          <p:cNvPicPr preferRelativeResize="0"/>
          <p:nvPr/>
        </p:nvPicPr>
        <p:blipFill rotWithShape="1">
          <a:blip r:embed="rId5">
            <a:alphaModFix/>
          </a:blip>
          <a:srcRect b="0" l="0" r="0" t="35629"/>
          <a:stretch/>
        </p:blipFill>
        <p:spPr>
          <a:xfrm>
            <a:off x="6920036" y="4099679"/>
            <a:ext cx="11915537" cy="5752525"/>
          </a:xfrm>
          <a:prstGeom prst="rect">
            <a:avLst/>
          </a:prstGeom>
          <a:noFill/>
          <a:ln>
            <a:noFill/>
          </a:ln>
        </p:spPr>
      </p:pic>
      <p:sp>
        <p:nvSpPr>
          <p:cNvPr id="189" name="Google Shape;189;g2bf1e510866_0_29"/>
          <p:cNvSpPr txBox="1"/>
          <p:nvPr/>
        </p:nvSpPr>
        <p:spPr>
          <a:xfrm>
            <a:off x="1035425" y="373380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linux namespaces :</a:t>
            </a:r>
            <a:r>
              <a:rPr lang="en-US" sz="3200">
                <a:solidFill>
                  <a:schemeClr val="dk1"/>
                </a:solidFill>
                <a:latin typeface="Calibri"/>
                <a:ea typeface="Calibri"/>
                <a:cs typeface="Calibri"/>
                <a:sym typeface="Calibri"/>
              </a:rPr>
              <a:t> assurent la segmentation en espaces de noms des plusieurs choses (processus, réseau, filesystems) </a:t>
            </a:r>
            <a:endParaRPr sz="3200">
              <a:solidFill>
                <a:schemeClr val="dk1"/>
              </a:solidFill>
              <a:latin typeface="Calibri"/>
              <a:ea typeface="Calibri"/>
              <a:cs typeface="Calibri"/>
              <a:sym typeface="Calibri"/>
            </a:endParaRPr>
          </a:p>
        </p:txBody>
      </p:sp>
      <p:grpSp>
        <p:nvGrpSpPr>
          <p:cNvPr id="190" name="Google Shape;190;g2bf1e510866_0_29"/>
          <p:cNvGrpSpPr/>
          <p:nvPr/>
        </p:nvGrpSpPr>
        <p:grpSpPr>
          <a:xfrm>
            <a:off x="432754" y="5659375"/>
            <a:ext cx="373888" cy="373888"/>
            <a:chOff x="0" y="0"/>
            <a:chExt cx="812800" cy="812800"/>
          </a:xfrm>
        </p:grpSpPr>
        <p:sp>
          <p:nvSpPr>
            <p:cNvPr id="191" name="Google Shape;191;g2bf1e510866_0_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g2bf1e510866_0_2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g2bf1e510866_0_29"/>
          <p:cNvSpPr txBox="1"/>
          <p:nvPr/>
        </p:nvSpPr>
        <p:spPr>
          <a:xfrm>
            <a:off x="1026450" y="557155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cgroups :</a:t>
            </a:r>
            <a:r>
              <a:rPr lang="en-US" sz="3200">
                <a:solidFill>
                  <a:schemeClr val="dk1"/>
                </a:solidFill>
                <a:latin typeface="Calibri"/>
                <a:ea typeface="Calibri"/>
                <a:cs typeface="Calibri"/>
                <a:sym typeface="Calibri"/>
              </a:rPr>
              <a:t> assurent la demande et l’allocation de ressources cpu, mémoire et autres</a:t>
            </a:r>
            <a:endParaRPr sz="3200">
              <a:solidFill>
                <a:schemeClr val="dk1"/>
              </a:solidFill>
              <a:latin typeface="Calibri"/>
              <a:ea typeface="Calibri"/>
              <a:cs typeface="Calibri"/>
              <a:sym typeface="Calibri"/>
            </a:endParaRPr>
          </a:p>
        </p:txBody>
      </p:sp>
      <p:grpSp>
        <p:nvGrpSpPr>
          <p:cNvPr id="194" name="Google Shape;194;g2bf1e510866_0_29"/>
          <p:cNvGrpSpPr/>
          <p:nvPr/>
        </p:nvGrpSpPr>
        <p:grpSpPr>
          <a:xfrm>
            <a:off x="441729" y="7533000"/>
            <a:ext cx="373888" cy="373888"/>
            <a:chOff x="0" y="0"/>
            <a:chExt cx="812800" cy="812800"/>
          </a:xfrm>
        </p:grpSpPr>
        <p:sp>
          <p:nvSpPr>
            <p:cNvPr id="195" name="Google Shape;195;g2bf1e510866_0_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g2bf1e510866_0_2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7" name="Google Shape;197;g2bf1e510866_0_29"/>
          <p:cNvSpPr txBox="1"/>
          <p:nvPr/>
        </p:nvSpPr>
        <p:spPr>
          <a:xfrm>
            <a:off x="1035425" y="7445175"/>
            <a:ext cx="7799400" cy="20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Union Mount FS :</a:t>
            </a:r>
            <a:r>
              <a:rPr lang="en-US" sz="3200">
                <a:solidFill>
                  <a:schemeClr val="dk1"/>
                </a:solidFill>
                <a:latin typeface="Calibri"/>
                <a:ea typeface="Calibri"/>
                <a:cs typeface="Calibri"/>
                <a:sym typeface="Calibri"/>
              </a:rPr>
              <a:t> permet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de créer des filesystem en couches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ex: OverlayFS utilisé par Docker</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cxnSp>
        <p:nvCxnSpPr>
          <p:cNvPr id="198" name="Google Shape;198;g2bf1e510866_0_29"/>
          <p:cNvCxnSpPr/>
          <p:nvPr/>
        </p:nvCxnSpPr>
        <p:spPr>
          <a:xfrm>
            <a:off x="178900" y="7022000"/>
            <a:ext cx="7181100" cy="0"/>
          </a:xfrm>
          <a:prstGeom prst="straightConnector1">
            <a:avLst/>
          </a:prstGeom>
          <a:noFill/>
          <a:ln cap="flat" cmpd="sng" w="9525">
            <a:solidFill>
              <a:schemeClr val="dk2"/>
            </a:solidFill>
            <a:prstDash val="solid"/>
            <a:round/>
            <a:headEnd len="med" w="med" type="none"/>
            <a:tailEnd len="med" w="med" type="none"/>
          </a:ln>
        </p:spPr>
      </p:cxnSp>
      <p:grpSp>
        <p:nvGrpSpPr>
          <p:cNvPr id="199" name="Google Shape;199;g2bf1e510866_0_29"/>
          <p:cNvGrpSpPr/>
          <p:nvPr/>
        </p:nvGrpSpPr>
        <p:grpSpPr>
          <a:xfrm>
            <a:off x="432754" y="9406625"/>
            <a:ext cx="373888" cy="373888"/>
            <a:chOff x="0" y="0"/>
            <a:chExt cx="812800" cy="812800"/>
          </a:xfrm>
        </p:grpSpPr>
        <p:sp>
          <p:nvSpPr>
            <p:cNvPr id="200" name="Google Shape;200;g2bf1e510866_0_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g2bf1e510866_0_2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 name="Google Shape;202;g2bf1e510866_0_29"/>
          <p:cNvSpPr txBox="1"/>
          <p:nvPr/>
        </p:nvSpPr>
        <p:spPr>
          <a:xfrm>
            <a:off x="1035425" y="9190225"/>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iptables</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 permet les communications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inter-containers et l’exposition sur le réseau</a:t>
            </a: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bf1e510866_0_41"/>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Les containers runtimes</a:t>
            </a:r>
            <a:endParaRPr/>
          </a:p>
        </p:txBody>
      </p:sp>
      <p:sp>
        <p:nvSpPr>
          <p:cNvPr id="208" name="Google Shape;208;g2bf1e510866_0_4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g2bf1e510866_0_4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0" name="Google Shape;210;g2bf1e510866_0_41"/>
          <p:cNvPicPr preferRelativeResize="0"/>
          <p:nvPr/>
        </p:nvPicPr>
        <p:blipFill>
          <a:blip r:embed="rId5">
            <a:alphaModFix/>
          </a:blip>
          <a:stretch>
            <a:fillRect/>
          </a:stretch>
        </p:blipFill>
        <p:spPr>
          <a:xfrm>
            <a:off x="1804824" y="2560850"/>
            <a:ext cx="2631972" cy="2078075"/>
          </a:xfrm>
          <a:prstGeom prst="rect">
            <a:avLst/>
          </a:prstGeom>
          <a:noFill/>
          <a:ln>
            <a:noFill/>
          </a:ln>
        </p:spPr>
      </p:pic>
      <p:pic>
        <p:nvPicPr>
          <p:cNvPr id="211" name="Google Shape;211;g2bf1e510866_0_41"/>
          <p:cNvPicPr preferRelativeResize="0"/>
          <p:nvPr/>
        </p:nvPicPr>
        <p:blipFill rotWithShape="1">
          <a:blip r:embed="rId6">
            <a:alphaModFix/>
          </a:blip>
          <a:srcRect b="16304" l="25662" r="22681" t="16680"/>
          <a:stretch/>
        </p:blipFill>
        <p:spPr>
          <a:xfrm>
            <a:off x="11367875" y="2709675"/>
            <a:ext cx="6192002" cy="1780425"/>
          </a:xfrm>
          <a:prstGeom prst="rect">
            <a:avLst/>
          </a:prstGeom>
          <a:noFill/>
          <a:ln>
            <a:noFill/>
          </a:ln>
        </p:spPr>
      </p:pic>
      <p:pic>
        <p:nvPicPr>
          <p:cNvPr id="212" name="Google Shape;212;g2bf1e510866_0_41"/>
          <p:cNvPicPr preferRelativeResize="0"/>
          <p:nvPr/>
        </p:nvPicPr>
        <p:blipFill>
          <a:blip r:embed="rId7">
            <a:alphaModFix/>
          </a:blip>
          <a:stretch>
            <a:fillRect/>
          </a:stretch>
        </p:blipFill>
        <p:spPr>
          <a:xfrm>
            <a:off x="7211343" y="2223525"/>
            <a:ext cx="1657350" cy="2752725"/>
          </a:xfrm>
          <a:prstGeom prst="rect">
            <a:avLst/>
          </a:prstGeom>
          <a:noFill/>
          <a:ln>
            <a:noFill/>
          </a:ln>
        </p:spPr>
      </p:pic>
      <p:pic>
        <p:nvPicPr>
          <p:cNvPr id="213" name="Google Shape;213;g2bf1e510866_0_41"/>
          <p:cNvPicPr preferRelativeResize="0"/>
          <p:nvPr/>
        </p:nvPicPr>
        <p:blipFill>
          <a:blip r:embed="rId8">
            <a:alphaModFix/>
          </a:blip>
          <a:stretch>
            <a:fillRect/>
          </a:stretch>
        </p:blipFill>
        <p:spPr>
          <a:xfrm>
            <a:off x="958175" y="5581910"/>
            <a:ext cx="1820874" cy="2427840"/>
          </a:xfrm>
          <a:prstGeom prst="rect">
            <a:avLst/>
          </a:prstGeom>
          <a:noFill/>
          <a:ln>
            <a:noFill/>
          </a:ln>
        </p:spPr>
      </p:pic>
      <p:pic>
        <p:nvPicPr>
          <p:cNvPr id="214" name="Google Shape;214;g2bf1e510866_0_41"/>
          <p:cNvPicPr preferRelativeResize="0"/>
          <p:nvPr/>
        </p:nvPicPr>
        <p:blipFill>
          <a:blip r:embed="rId9">
            <a:alphaModFix/>
          </a:blip>
          <a:stretch>
            <a:fillRect/>
          </a:stretch>
        </p:blipFill>
        <p:spPr>
          <a:xfrm>
            <a:off x="4293462" y="8265625"/>
            <a:ext cx="7839075" cy="1724025"/>
          </a:xfrm>
          <a:prstGeom prst="rect">
            <a:avLst/>
          </a:prstGeom>
          <a:noFill/>
          <a:ln>
            <a:noFill/>
          </a:ln>
        </p:spPr>
      </p:pic>
      <p:pic>
        <p:nvPicPr>
          <p:cNvPr id="215" name="Google Shape;215;g2bf1e510866_0_41"/>
          <p:cNvPicPr preferRelativeResize="0"/>
          <p:nvPr/>
        </p:nvPicPr>
        <p:blipFill>
          <a:blip r:embed="rId10">
            <a:alphaModFix/>
          </a:blip>
          <a:stretch>
            <a:fillRect/>
          </a:stretch>
        </p:blipFill>
        <p:spPr>
          <a:xfrm>
            <a:off x="13885425" y="8265625"/>
            <a:ext cx="2419350" cy="1019175"/>
          </a:xfrm>
          <a:prstGeom prst="rect">
            <a:avLst/>
          </a:prstGeom>
          <a:noFill/>
          <a:ln>
            <a:noFill/>
          </a:ln>
        </p:spPr>
      </p:pic>
      <p:pic>
        <p:nvPicPr>
          <p:cNvPr id="216" name="Google Shape;216;g2bf1e510866_0_41"/>
          <p:cNvPicPr preferRelativeResize="0"/>
          <p:nvPr/>
        </p:nvPicPr>
        <p:blipFill>
          <a:blip r:embed="rId11">
            <a:alphaModFix/>
          </a:blip>
          <a:stretch>
            <a:fillRect/>
          </a:stretch>
        </p:blipFill>
        <p:spPr>
          <a:xfrm>
            <a:off x="10364075" y="5373900"/>
            <a:ext cx="5692304" cy="2280300"/>
          </a:xfrm>
          <a:prstGeom prst="rect">
            <a:avLst/>
          </a:prstGeom>
          <a:noFill/>
          <a:ln>
            <a:noFill/>
          </a:ln>
        </p:spPr>
      </p:pic>
      <p:pic>
        <p:nvPicPr>
          <p:cNvPr id="217" name="Google Shape;217;g2bf1e510866_0_41"/>
          <p:cNvPicPr preferRelativeResize="0"/>
          <p:nvPr/>
        </p:nvPicPr>
        <p:blipFill>
          <a:blip r:embed="rId12">
            <a:alphaModFix/>
          </a:blip>
          <a:stretch>
            <a:fillRect/>
          </a:stretch>
        </p:blipFill>
        <p:spPr>
          <a:xfrm>
            <a:off x="4741300" y="5581900"/>
            <a:ext cx="3859292" cy="2078075"/>
          </a:xfrm>
          <a:prstGeom prst="rect">
            <a:avLst/>
          </a:prstGeom>
          <a:noFill/>
          <a:ln>
            <a:noFill/>
          </a:ln>
        </p:spPr>
      </p:pic>
      <p:sp>
        <p:nvSpPr>
          <p:cNvPr id="218" name="Google Shape;218;g2bf1e510866_0_41"/>
          <p:cNvSpPr/>
          <p:nvPr/>
        </p:nvSpPr>
        <p:spPr>
          <a:xfrm>
            <a:off x="3881225" y="3524826"/>
            <a:ext cx="3379300" cy="427625"/>
          </a:xfrm>
          <a:custGeom>
            <a:rect b="b" l="l" r="r" t="t"/>
            <a:pathLst>
              <a:path extrusionOk="0" h="17105" w="135172">
                <a:moveTo>
                  <a:pt x="0" y="11473"/>
                </a:moveTo>
                <a:cubicBezTo>
                  <a:pt x="15179" y="9786"/>
                  <a:pt x="30448" y="8492"/>
                  <a:pt x="45720" y="8492"/>
                </a:cubicBezTo>
                <a:cubicBezTo>
                  <a:pt x="54665" y="8492"/>
                  <a:pt x="64070" y="11321"/>
                  <a:pt x="72556" y="8492"/>
                </a:cubicBezTo>
                <a:cubicBezTo>
                  <a:pt x="79036" y="6332"/>
                  <a:pt x="84960" y="-1620"/>
                  <a:pt x="91440" y="540"/>
                </a:cubicBezTo>
                <a:cubicBezTo>
                  <a:pt x="98333" y="2838"/>
                  <a:pt x="99182" y="15248"/>
                  <a:pt x="106349" y="16443"/>
                </a:cubicBezTo>
                <a:cubicBezTo>
                  <a:pt x="114300" y="17768"/>
                  <a:pt x="122556" y="15016"/>
                  <a:pt x="130203" y="12467"/>
                </a:cubicBezTo>
                <a:cubicBezTo>
                  <a:pt x="132036" y="11856"/>
                  <a:pt x="135172" y="11417"/>
                  <a:pt x="135172" y="9485"/>
                </a:cubicBezTo>
              </a:path>
            </a:pathLst>
          </a:custGeom>
          <a:noFill/>
          <a:ln cap="flat" cmpd="sng" w="28575">
            <a:solidFill>
              <a:schemeClr val="dk2"/>
            </a:solidFill>
            <a:prstDash val="solid"/>
            <a:round/>
            <a:headEnd len="med" w="med" type="none"/>
            <a:tailEnd len="med" w="med" type="none"/>
          </a:ln>
        </p:spPr>
      </p:sp>
      <p:sp>
        <p:nvSpPr>
          <p:cNvPr id="219" name="Google Shape;219;g2bf1e510866_0_41"/>
          <p:cNvSpPr/>
          <p:nvPr/>
        </p:nvSpPr>
        <p:spPr>
          <a:xfrm>
            <a:off x="6825028" y="3618931"/>
            <a:ext cx="510025" cy="590275"/>
          </a:xfrm>
          <a:custGeom>
            <a:rect b="b" l="l" r="r" t="t"/>
            <a:pathLst>
              <a:path extrusionOk="0" h="23611" w="20401">
                <a:moveTo>
                  <a:pt x="2512" y="3734"/>
                </a:moveTo>
                <a:cubicBezTo>
                  <a:pt x="3885" y="9226"/>
                  <a:pt x="8475" y="13975"/>
                  <a:pt x="8475" y="19636"/>
                </a:cubicBezTo>
                <a:cubicBezTo>
                  <a:pt x="8475" y="20684"/>
                  <a:pt x="10210" y="21877"/>
                  <a:pt x="9469" y="22618"/>
                </a:cubicBezTo>
                <a:cubicBezTo>
                  <a:pt x="8207" y="23880"/>
                  <a:pt x="8366" y="19197"/>
                  <a:pt x="7481" y="17648"/>
                </a:cubicBezTo>
                <a:cubicBezTo>
                  <a:pt x="5192" y="13642"/>
                  <a:pt x="4576" y="8855"/>
                  <a:pt x="2512" y="4728"/>
                </a:cubicBezTo>
                <a:cubicBezTo>
                  <a:pt x="1849" y="3403"/>
                  <a:pt x="-524" y="1800"/>
                  <a:pt x="524" y="752"/>
                </a:cubicBezTo>
                <a:cubicBezTo>
                  <a:pt x="3047" y="-1771"/>
                  <a:pt x="7001" y="3863"/>
                  <a:pt x="10463" y="4728"/>
                </a:cubicBezTo>
                <a:cubicBezTo>
                  <a:pt x="13209" y="5414"/>
                  <a:pt x="15668" y="7023"/>
                  <a:pt x="18414" y="7709"/>
                </a:cubicBezTo>
                <a:cubicBezTo>
                  <a:pt x="19378" y="7950"/>
                  <a:pt x="20402" y="6715"/>
                  <a:pt x="20402" y="7709"/>
                </a:cubicBezTo>
                <a:cubicBezTo>
                  <a:pt x="20402" y="9641"/>
                  <a:pt x="16504" y="9083"/>
                  <a:pt x="15433" y="10691"/>
                </a:cubicBezTo>
                <a:cubicBezTo>
                  <a:pt x="12803" y="14639"/>
                  <a:pt x="9469" y="18868"/>
                  <a:pt x="9469" y="23612"/>
                </a:cubicBezTo>
              </a:path>
            </a:pathLst>
          </a:custGeom>
          <a:noFill/>
          <a:ln cap="flat" cmpd="sng" w="28575">
            <a:solidFill>
              <a:schemeClr val="dk2"/>
            </a:solidFill>
            <a:prstDash val="solid"/>
            <a:round/>
            <a:headEnd len="med" w="med" type="none"/>
            <a:tailEnd len="med" w="med" type="none"/>
          </a:ln>
        </p:spPr>
      </p:sp>
      <p:sp>
        <p:nvSpPr>
          <p:cNvPr id="220" name="Google Shape;220;g2bf1e510866_0_41"/>
          <p:cNvSpPr/>
          <p:nvPr/>
        </p:nvSpPr>
        <p:spPr>
          <a:xfrm>
            <a:off x="8825950" y="3352220"/>
            <a:ext cx="1764200" cy="421550"/>
          </a:xfrm>
          <a:custGeom>
            <a:rect b="b" l="l" r="r" t="t"/>
            <a:pathLst>
              <a:path extrusionOk="0" h="16862" w="70568">
                <a:moveTo>
                  <a:pt x="0" y="7444"/>
                </a:moveTo>
                <a:cubicBezTo>
                  <a:pt x="8563" y="11250"/>
                  <a:pt x="18854" y="14113"/>
                  <a:pt x="27829" y="11420"/>
                </a:cubicBezTo>
                <a:cubicBezTo>
                  <a:pt x="33732" y="9649"/>
                  <a:pt x="36892" y="-1462"/>
                  <a:pt x="42738" y="487"/>
                </a:cubicBezTo>
                <a:cubicBezTo>
                  <a:pt x="48977" y="2567"/>
                  <a:pt x="50307" y="11574"/>
                  <a:pt x="55659" y="15396"/>
                </a:cubicBezTo>
                <a:cubicBezTo>
                  <a:pt x="58625" y="17514"/>
                  <a:pt x="63332" y="17025"/>
                  <a:pt x="66592" y="15396"/>
                </a:cubicBezTo>
                <a:cubicBezTo>
                  <a:pt x="68074" y="14655"/>
                  <a:pt x="70568" y="14071"/>
                  <a:pt x="70568" y="12414"/>
                </a:cubicBezTo>
              </a:path>
            </a:pathLst>
          </a:custGeom>
          <a:noFill/>
          <a:ln cap="flat" cmpd="sng" w="28575">
            <a:solidFill>
              <a:schemeClr val="dk2"/>
            </a:solidFill>
            <a:prstDash val="solid"/>
            <a:round/>
            <a:headEnd len="med" w="med" type="none"/>
            <a:tailEnd len="med" w="med" type="none"/>
          </a:ln>
        </p:spPr>
      </p:sp>
      <p:sp>
        <p:nvSpPr>
          <p:cNvPr id="221" name="Google Shape;221;g2bf1e510866_0_41"/>
          <p:cNvSpPr/>
          <p:nvPr/>
        </p:nvSpPr>
        <p:spPr>
          <a:xfrm>
            <a:off x="10465900" y="3324910"/>
            <a:ext cx="894525" cy="819050"/>
          </a:xfrm>
          <a:custGeom>
            <a:rect b="b" l="l" r="r" t="t"/>
            <a:pathLst>
              <a:path extrusionOk="0" h="32762" w="35781">
                <a:moveTo>
                  <a:pt x="0" y="1580"/>
                </a:moveTo>
                <a:cubicBezTo>
                  <a:pt x="5442" y="11103"/>
                  <a:pt x="13915" y="20429"/>
                  <a:pt x="13915" y="31397"/>
                </a:cubicBezTo>
                <a:cubicBezTo>
                  <a:pt x="13915" y="32763"/>
                  <a:pt x="13679" y="28558"/>
                  <a:pt x="12921" y="27422"/>
                </a:cubicBezTo>
                <a:cubicBezTo>
                  <a:pt x="11439" y="25199"/>
                  <a:pt x="9679" y="23033"/>
                  <a:pt x="8945" y="20464"/>
                </a:cubicBezTo>
                <a:cubicBezTo>
                  <a:pt x="7819" y="16524"/>
                  <a:pt x="7260" y="12425"/>
                  <a:pt x="5964" y="8537"/>
                </a:cubicBezTo>
                <a:cubicBezTo>
                  <a:pt x="5069" y="5852"/>
                  <a:pt x="980" y="2588"/>
                  <a:pt x="2982" y="586"/>
                </a:cubicBezTo>
                <a:cubicBezTo>
                  <a:pt x="4153" y="-585"/>
                  <a:pt x="6295" y="586"/>
                  <a:pt x="7951" y="586"/>
                </a:cubicBezTo>
                <a:cubicBezTo>
                  <a:pt x="12601" y="586"/>
                  <a:pt x="17306" y="668"/>
                  <a:pt x="21866" y="1580"/>
                </a:cubicBezTo>
                <a:cubicBezTo>
                  <a:pt x="25818" y="2370"/>
                  <a:pt x="30943" y="718"/>
                  <a:pt x="33793" y="3568"/>
                </a:cubicBezTo>
                <a:cubicBezTo>
                  <a:pt x="34262" y="4037"/>
                  <a:pt x="35781" y="2905"/>
                  <a:pt x="35781" y="3568"/>
                </a:cubicBezTo>
                <a:cubicBezTo>
                  <a:pt x="35781" y="8025"/>
                  <a:pt x="28994" y="9361"/>
                  <a:pt x="25842" y="12513"/>
                </a:cubicBezTo>
                <a:cubicBezTo>
                  <a:pt x="20872" y="17483"/>
                  <a:pt x="17961" y="27422"/>
                  <a:pt x="10933" y="27422"/>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c030aef57d_1_22"/>
          <p:cNvSpPr txBox="1"/>
          <p:nvPr/>
        </p:nvSpPr>
        <p:spPr>
          <a:xfrm>
            <a:off x="2904767" y="7655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Orchestration de conteneurs</a:t>
            </a:r>
            <a:endParaRPr/>
          </a:p>
        </p:txBody>
      </p:sp>
      <p:sp>
        <p:nvSpPr>
          <p:cNvPr id="227" name="Google Shape;227;g2c030aef57d_1_2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g2c030aef57d_1_2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9" name="Google Shape;229;g2c030aef57d_1_22"/>
          <p:cNvGrpSpPr/>
          <p:nvPr/>
        </p:nvGrpSpPr>
        <p:grpSpPr>
          <a:xfrm>
            <a:off x="9317784" y="8252012"/>
            <a:ext cx="7822865" cy="1755725"/>
            <a:chOff x="9317784" y="8252012"/>
            <a:chExt cx="7822865" cy="1755725"/>
          </a:xfrm>
        </p:grpSpPr>
        <p:pic>
          <p:nvPicPr>
            <p:cNvPr id="230" name="Google Shape;230;g2c030aef57d_1_22"/>
            <p:cNvPicPr preferRelativeResize="0"/>
            <p:nvPr/>
          </p:nvPicPr>
          <p:blipFill>
            <a:blip r:embed="rId5">
              <a:alphaModFix/>
            </a:blip>
            <a:stretch>
              <a:fillRect/>
            </a:stretch>
          </p:blipFill>
          <p:spPr>
            <a:xfrm>
              <a:off x="9317784" y="8332400"/>
              <a:ext cx="1488916" cy="1444574"/>
            </a:xfrm>
            <a:prstGeom prst="rect">
              <a:avLst/>
            </a:prstGeom>
            <a:noFill/>
            <a:ln>
              <a:noFill/>
            </a:ln>
          </p:spPr>
        </p:pic>
        <p:pic>
          <p:nvPicPr>
            <p:cNvPr id="231" name="Google Shape;231;g2c030aef57d_1_22"/>
            <p:cNvPicPr preferRelativeResize="0"/>
            <p:nvPr/>
          </p:nvPicPr>
          <p:blipFill>
            <a:blip r:embed="rId6">
              <a:alphaModFix/>
            </a:blip>
            <a:stretch>
              <a:fillRect/>
            </a:stretch>
          </p:blipFill>
          <p:spPr>
            <a:xfrm>
              <a:off x="11408775" y="8252012"/>
              <a:ext cx="2110175" cy="1755725"/>
            </a:xfrm>
            <a:prstGeom prst="rect">
              <a:avLst/>
            </a:prstGeom>
            <a:noFill/>
            <a:ln>
              <a:noFill/>
            </a:ln>
          </p:spPr>
        </p:pic>
        <p:pic>
          <p:nvPicPr>
            <p:cNvPr id="232" name="Google Shape;232;g2c030aef57d_1_22"/>
            <p:cNvPicPr preferRelativeResize="0"/>
            <p:nvPr/>
          </p:nvPicPr>
          <p:blipFill>
            <a:blip r:embed="rId7">
              <a:alphaModFix/>
            </a:blip>
            <a:stretch>
              <a:fillRect/>
            </a:stretch>
          </p:blipFill>
          <p:spPr>
            <a:xfrm>
              <a:off x="13898400" y="8500170"/>
              <a:ext cx="1223199" cy="1507552"/>
            </a:xfrm>
            <a:prstGeom prst="rect">
              <a:avLst/>
            </a:prstGeom>
            <a:noFill/>
            <a:ln>
              <a:noFill/>
            </a:ln>
          </p:spPr>
        </p:pic>
        <p:pic>
          <p:nvPicPr>
            <p:cNvPr id="233" name="Google Shape;233;g2c030aef57d_1_22"/>
            <p:cNvPicPr preferRelativeResize="0"/>
            <p:nvPr/>
          </p:nvPicPr>
          <p:blipFill>
            <a:blip r:embed="rId8">
              <a:alphaModFix/>
            </a:blip>
            <a:stretch>
              <a:fillRect/>
            </a:stretch>
          </p:blipFill>
          <p:spPr>
            <a:xfrm>
              <a:off x="15633100" y="8376088"/>
              <a:ext cx="1507549" cy="1507549"/>
            </a:xfrm>
            <a:prstGeom prst="rect">
              <a:avLst/>
            </a:prstGeom>
            <a:noFill/>
            <a:ln>
              <a:noFill/>
            </a:ln>
          </p:spPr>
        </p:pic>
      </p:grpSp>
      <p:pic>
        <p:nvPicPr>
          <p:cNvPr id="234" name="Google Shape;234;g2c030aef57d_1_22"/>
          <p:cNvPicPr preferRelativeResize="0"/>
          <p:nvPr/>
        </p:nvPicPr>
        <p:blipFill>
          <a:blip r:embed="rId9">
            <a:alphaModFix/>
          </a:blip>
          <a:stretch>
            <a:fillRect/>
          </a:stretch>
        </p:blipFill>
        <p:spPr>
          <a:xfrm>
            <a:off x="220775" y="2460225"/>
            <a:ext cx="8202000" cy="6686775"/>
          </a:xfrm>
          <a:prstGeom prst="rect">
            <a:avLst/>
          </a:prstGeom>
          <a:noFill/>
          <a:ln>
            <a:noFill/>
          </a:ln>
        </p:spPr>
      </p:pic>
      <p:sp>
        <p:nvSpPr>
          <p:cNvPr id="235" name="Google Shape;235;g2c030aef57d_1_22"/>
          <p:cNvSpPr txBox="1"/>
          <p:nvPr/>
        </p:nvSpPr>
        <p:spPr>
          <a:xfrm>
            <a:off x="9628000" y="2657700"/>
            <a:ext cx="7202400" cy="49716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Déploiement automatisé</a:t>
            </a:r>
            <a:br>
              <a:rPr b="1" lang="en-US"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Equilibrage de charge</a:t>
            </a:r>
            <a:br>
              <a:rPr b="1" lang="en-US"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Mise à l’échelle simplifiée</a:t>
            </a:r>
            <a:br>
              <a:rPr b="1" lang="en-US"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Mise en réseau (Overlay Networking)</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Gestion des ressources</a:t>
            </a:r>
            <a:br>
              <a:rPr b="1" lang="en-US"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c030aef57d_1_52"/>
          <p:cNvSpPr txBox="1"/>
          <p:nvPr/>
        </p:nvSpPr>
        <p:spPr>
          <a:xfrm>
            <a:off x="2904767" y="7655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Orchestration de conteneurs</a:t>
            </a:r>
            <a:endParaRPr/>
          </a:p>
        </p:txBody>
      </p:sp>
      <p:sp>
        <p:nvSpPr>
          <p:cNvPr id="241" name="Google Shape;241;g2c030aef57d_1_5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g2c030aef57d_1_5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3" name="Google Shape;243;g2c030aef57d_1_52"/>
          <p:cNvPicPr preferRelativeResize="0"/>
          <p:nvPr/>
        </p:nvPicPr>
        <p:blipFill>
          <a:blip r:embed="rId5">
            <a:alphaModFix/>
          </a:blip>
          <a:stretch>
            <a:fillRect/>
          </a:stretch>
        </p:blipFill>
        <p:spPr>
          <a:xfrm>
            <a:off x="609600" y="2047775"/>
            <a:ext cx="17143376" cy="81358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bf09efeb48_0_7"/>
          <p:cNvSpPr txBox="1"/>
          <p:nvPr/>
        </p:nvSpPr>
        <p:spPr>
          <a:xfrm>
            <a:off x="9654825" y="101950"/>
            <a:ext cx="8548800" cy="2711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La conteneurisation</a:t>
            </a:r>
            <a:endParaRPr/>
          </a:p>
        </p:txBody>
      </p:sp>
      <p:sp>
        <p:nvSpPr>
          <p:cNvPr id="249" name="Google Shape;249;g2bf09efeb48_0_7"/>
          <p:cNvSpPr txBox="1"/>
          <p:nvPr/>
        </p:nvSpPr>
        <p:spPr>
          <a:xfrm>
            <a:off x="10550122" y="3359300"/>
            <a:ext cx="5636100" cy="415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2700">
                <a:latin typeface="Montserrat"/>
                <a:ea typeface="Montserrat"/>
                <a:cs typeface="Montserrat"/>
                <a:sym typeface="Montserrat"/>
              </a:rPr>
              <a:t>Principes de conteneurs</a:t>
            </a:r>
            <a:endParaRPr/>
          </a:p>
        </p:txBody>
      </p:sp>
      <p:sp>
        <p:nvSpPr>
          <p:cNvPr id="250" name="Google Shape;250;g2bf09efeb48_0_7"/>
          <p:cNvSpPr txBox="1"/>
          <p:nvPr/>
        </p:nvSpPr>
        <p:spPr>
          <a:xfrm>
            <a:off x="11176125" y="3894200"/>
            <a:ext cx="5010000" cy="5070600"/>
          </a:xfrm>
          <a:prstGeom prst="rect">
            <a:avLst/>
          </a:prstGeom>
          <a:noFill/>
          <a:ln>
            <a:noFill/>
          </a:ln>
        </p:spPr>
        <p:txBody>
          <a:bodyPr anchorCtr="0" anchor="t" bIns="0" lIns="0" spcFirstLastPara="1" rIns="0" wrap="square" tIns="0">
            <a:spAutoFit/>
          </a:bodyPr>
          <a:lstStyle/>
          <a:p>
            <a:pPr indent="-349631" lvl="0" marL="457200" marR="0" rtl="0" algn="just">
              <a:lnSpc>
                <a:spcPct val="140031"/>
              </a:lnSpc>
              <a:spcBef>
                <a:spcPts val="0"/>
              </a:spcBef>
              <a:spcAft>
                <a:spcPts val="0"/>
              </a:spcAft>
              <a:buClr>
                <a:srgbClr val="101010"/>
              </a:buClr>
              <a:buSzPts val="1906"/>
              <a:buFont typeface="Montserrat"/>
              <a:buChar char="-"/>
            </a:pPr>
            <a:r>
              <a:rPr b="1" lang="en-US" sz="1906">
                <a:solidFill>
                  <a:srgbClr val="101010"/>
                </a:solidFill>
                <a:latin typeface="Montserrat"/>
                <a:ea typeface="Montserrat"/>
                <a:cs typeface="Montserrat"/>
                <a:sym typeface="Montserrat"/>
              </a:rPr>
              <a:t>Isolation</a:t>
            </a:r>
            <a:br>
              <a:rPr lang="en-US" sz="1906">
                <a:solidFill>
                  <a:srgbClr val="101010"/>
                </a:solidFill>
                <a:latin typeface="Montserrat"/>
                <a:ea typeface="Montserrat"/>
                <a:cs typeface="Montserrat"/>
                <a:sym typeface="Montserrat"/>
              </a:rPr>
            </a:br>
            <a:r>
              <a:rPr lang="en-US" sz="1606">
                <a:solidFill>
                  <a:srgbClr val="101010"/>
                </a:solidFill>
                <a:latin typeface="Montserrat"/>
                <a:ea typeface="Montserrat"/>
                <a:cs typeface="Montserrat"/>
                <a:sym typeface="Montserrat"/>
              </a:rPr>
              <a:t>Chaque conteneur est isolé l’un de l’autre</a:t>
            </a:r>
            <a:endParaRPr sz="1606">
              <a:solidFill>
                <a:srgbClr val="101010"/>
              </a:solidFill>
              <a:latin typeface="Montserrat"/>
              <a:ea typeface="Montserrat"/>
              <a:cs typeface="Montserrat"/>
              <a:sym typeface="Montserrat"/>
            </a:endParaRPr>
          </a:p>
          <a:p>
            <a:pPr indent="-349631" lvl="0" marL="457200" marR="0" rtl="0" algn="just">
              <a:lnSpc>
                <a:spcPct val="140031"/>
              </a:lnSpc>
              <a:spcBef>
                <a:spcPts val="0"/>
              </a:spcBef>
              <a:spcAft>
                <a:spcPts val="0"/>
              </a:spcAft>
              <a:buClr>
                <a:srgbClr val="101010"/>
              </a:buClr>
              <a:buSzPts val="1906"/>
              <a:buFont typeface="Montserrat"/>
              <a:buChar char="-"/>
            </a:pPr>
            <a:r>
              <a:rPr b="1" lang="en-US" sz="1906">
                <a:solidFill>
                  <a:srgbClr val="101010"/>
                </a:solidFill>
                <a:latin typeface="Montserrat"/>
                <a:ea typeface="Montserrat"/>
                <a:cs typeface="Montserrat"/>
                <a:sym typeface="Montserrat"/>
              </a:rPr>
              <a:t>Portabilité</a:t>
            </a:r>
            <a:br>
              <a:rPr lang="en-US" sz="1906">
                <a:solidFill>
                  <a:srgbClr val="101010"/>
                </a:solidFill>
                <a:latin typeface="Montserrat"/>
                <a:ea typeface="Montserrat"/>
                <a:cs typeface="Montserrat"/>
                <a:sym typeface="Montserrat"/>
              </a:rPr>
            </a:br>
            <a:r>
              <a:rPr lang="en-US" sz="1606">
                <a:solidFill>
                  <a:srgbClr val="101010"/>
                </a:solidFill>
                <a:latin typeface="Montserrat"/>
                <a:ea typeface="Montserrat"/>
                <a:cs typeface="Montserrat"/>
                <a:sym typeface="Montserrat"/>
              </a:rPr>
              <a:t>S’exécute de la même façon qu’importe le système</a:t>
            </a:r>
            <a:endParaRPr sz="1806">
              <a:solidFill>
                <a:srgbClr val="101010"/>
              </a:solidFill>
              <a:latin typeface="Montserrat"/>
              <a:ea typeface="Montserrat"/>
              <a:cs typeface="Montserrat"/>
              <a:sym typeface="Montserrat"/>
            </a:endParaRPr>
          </a:p>
          <a:p>
            <a:pPr indent="-349631" lvl="0" marL="457200" marR="0" rtl="0" algn="just">
              <a:lnSpc>
                <a:spcPct val="140031"/>
              </a:lnSpc>
              <a:spcBef>
                <a:spcPts val="0"/>
              </a:spcBef>
              <a:spcAft>
                <a:spcPts val="0"/>
              </a:spcAft>
              <a:buClr>
                <a:srgbClr val="101010"/>
              </a:buClr>
              <a:buSzPts val="1906"/>
              <a:buFont typeface="Montserrat"/>
              <a:buChar char="-"/>
            </a:pPr>
            <a:r>
              <a:rPr b="1" lang="en-US" sz="1906">
                <a:solidFill>
                  <a:srgbClr val="101010"/>
                </a:solidFill>
                <a:latin typeface="Montserrat"/>
                <a:ea typeface="Montserrat"/>
                <a:cs typeface="Montserrat"/>
                <a:sym typeface="Montserrat"/>
              </a:rPr>
              <a:t>Léger et rapide</a:t>
            </a:r>
            <a:br>
              <a:rPr lang="en-US" sz="1906">
                <a:solidFill>
                  <a:srgbClr val="101010"/>
                </a:solidFill>
                <a:latin typeface="Montserrat"/>
                <a:ea typeface="Montserrat"/>
                <a:cs typeface="Montserrat"/>
                <a:sym typeface="Montserrat"/>
              </a:rPr>
            </a:br>
            <a:r>
              <a:rPr lang="en-US" sz="1606">
                <a:solidFill>
                  <a:srgbClr val="101010"/>
                </a:solidFill>
                <a:latin typeface="Montserrat"/>
                <a:ea typeface="Montserrat"/>
                <a:cs typeface="Montserrat"/>
                <a:sym typeface="Montserrat"/>
              </a:rPr>
              <a:t>Plus léger qu’une machine virtuelle</a:t>
            </a:r>
            <a:endParaRPr sz="1906">
              <a:solidFill>
                <a:srgbClr val="101010"/>
              </a:solidFill>
              <a:latin typeface="Montserrat"/>
              <a:ea typeface="Montserrat"/>
              <a:cs typeface="Montserrat"/>
              <a:sym typeface="Montserrat"/>
            </a:endParaRPr>
          </a:p>
          <a:p>
            <a:pPr indent="-349631" lvl="0" marL="457200" marR="0" rtl="0" algn="just">
              <a:lnSpc>
                <a:spcPct val="140031"/>
              </a:lnSpc>
              <a:spcBef>
                <a:spcPts val="0"/>
              </a:spcBef>
              <a:spcAft>
                <a:spcPts val="0"/>
              </a:spcAft>
              <a:buClr>
                <a:srgbClr val="101010"/>
              </a:buClr>
              <a:buSzPts val="1906"/>
              <a:buFont typeface="Montserrat"/>
              <a:buChar char="-"/>
            </a:pPr>
            <a:r>
              <a:rPr b="1" lang="en-US" sz="1906">
                <a:solidFill>
                  <a:srgbClr val="101010"/>
                </a:solidFill>
                <a:latin typeface="Montserrat"/>
                <a:ea typeface="Montserrat"/>
                <a:cs typeface="Montserrat"/>
                <a:sym typeface="Montserrat"/>
              </a:rPr>
              <a:t>Standardisation</a:t>
            </a:r>
            <a:br>
              <a:rPr lang="en-US" sz="1906">
                <a:solidFill>
                  <a:srgbClr val="101010"/>
                </a:solidFill>
                <a:latin typeface="Montserrat"/>
                <a:ea typeface="Montserrat"/>
                <a:cs typeface="Montserrat"/>
                <a:sym typeface="Montserrat"/>
              </a:rPr>
            </a:br>
            <a:r>
              <a:rPr lang="en-US" sz="1606">
                <a:solidFill>
                  <a:srgbClr val="101010"/>
                </a:solidFill>
                <a:latin typeface="Montserrat"/>
                <a:ea typeface="Montserrat"/>
                <a:cs typeface="Montserrat"/>
                <a:sym typeface="Montserrat"/>
              </a:rPr>
              <a:t>Standards ouverts facilitant le déploiement et la gestion</a:t>
            </a:r>
            <a:endParaRPr sz="1906">
              <a:solidFill>
                <a:srgbClr val="101010"/>
              </a:solidFill>
              <a:latin typeface="Montserrat"/>
              <a:ea typeface="Montserrat"/>
              <a:cs typeface="Montserrat"/>
              <a:sym typeface="Montserrat"/>
            </a:endParaRPr>
          </a:p>
          <a:p>
            <a:pPr indent="-349631" lvl="0" marL="457200" marR="0" rtl="0" algn="just">
              <a:lnSpc>
                <a:spcPct val="140031"/>
              </a:lnSpc>
              <a:spcBef>
                <a:spcPts val="0"/>
              </a:spcBef>
              <a:spcAft>
                <a:spcPts val="0"/>
              </a:spcAft>
              <a:buClr>
                <a:srgbClr val="101010"/>
              </a:buClr>
              <a:buSzPts val="1906"/>
              <a:buFont typeface="Montserrat"/>
              <a:buChar char="-"/>
            </a:pPr>
            <a:r>
              <a:rPr b="1" lang="en-US" sz="1906">
                <a:solidFill>
                  <a:srgbClr val="101010"/>
                </a:solidFill>
                <a:latin typeface="Montserrat"/>
                <a:ea typeface="Montserrat"/>
                <a:cs typeface="Montserrat"/>
                <a:sym typeface="Montserrat"/>
              </a:rPr>
              <a:t>Facilité de gestion</a:t>
            </a:r>
            <a:br>
              <a:rPr lang="en-US" sz="1906">
                <a:solidFill>
                  <a:srgbClr val="101010"/>
                </a:solidFill>
                <a:latin typeface="Montserrat"/>
                <a:ea typeface="Montserrat"/>
                <a:cs typeface="Montserrat"/>
                <a:sym typeface="Montserrat"/>
              </a:rPr>
            </a:br>
            <a:r>
              <a:rPr lang="en-US" sz="1606">
                <a:solidFill>
                  <a:srgbClr val="101010"/>
                </a:solidFill>
                <a:latin typeface="Montserrat"/>
                <a:ea typeface="Montserrat"/>
                <a:cs typeface="Montserrat"/>
                <a:sym typeface="Montserrat"/>
              </a:rPr>
              <a:t>Différents orchestrateurs de dispos :</a:t>
            </a:r>
            <a:endParaRPr sz="1606">
              <a:solidFill>
                <a:srgbClr val="101010"/>
              </a:solidFill>
              <a:latin typeface="Montserrat"/>
              <a:ea typeface="Montserrat"/>
              <a:cs typeface="Montserrat"/>
              <a:sym typeface="Montserrat"/>
            </a:endParaRPr>
          </a:p>
          <a:p>
            <a:pPr indent="-330581" lvl="1" marL="914400" marR="0" rtl="0" algn="just">
              <a:lnSpc>
                <a:spcPct val="140031"/>
              </a:lnSpc>
              <a:spcBef>
                <a:spcPts val="0"/>
              </a:spcBef>
              <a:spcAft>
                <a:spcPts val="0"/>
              </a:spcAft>
              <a:buClr>
                <a:srgbClr val="101010"/>
              </a:buClr>
              <a:buSzPts val="1606"/>
              <a:buFont typeface="Montserrat"/>
              <a:buChar char="-"/>
            </a:pPr>
            <a:r>
              <a:rPr lang="en-US" sz="1606">
                <a:solidFill>
                  <a:srgbClr val="101010"/>
                </a:solidFill>
                <a:latin typeface="Montserrat"/>
                <a:ea typeface="Montserrat"/>
                <a:cs typeface="Montserrat"/>
                <a:sym typeface="Montserrat"/>
              </a:rPr>
              <a:t>Kubernetes</a:t>
            </a:r>
            <a:endParaRPr sz="1606">
              <a:solidFill>
                <a:srgbClr val="101010"/>
              </a:solidFill>
              <a:latin typeface="Montserrat"/>
              <a:ea typeface="Montserrat"/>
              <a:cs typeface="Montserrat"/>
              <a:sym typeface="Montserrat"/>
            </a:endParaRPr>
          </a:p>
          <a:p>
            <a:pPr indent="-330581" lvl="1" marL="914400" marR="0" rtl="0" algn="just">
              <a:lnSpc>
                <a:spcPct val="140031"/>
              </a:lnSpc>
              <a:spcBef>
                <a:spcPts val="0"/>
              </a:spcBef>
              <a:spcAft>
                <a:spcPts val="0"/>
              </a:spcAft>
              <a:buClr>
                <a:srgbClr val="101010"/>
              </a:buClr>
              <a:buSzPts val="1606"/>
              <a:buFont typeface="Montserrat"/>
              <a:buChar char="-"/>
            </a:pPr>
            <a:r>
              <a:rPr lang="en-US" sz="1606">
                <a:solidFill>
                  <a:srgbClr val="101010"/>
                </a:solidFill>
                <a:latin typeface="Montserrat"/>
                <a:ea typeface="Montserrat"/>
                <a:cs typeface="Montserrat"/>
                <a:sym typeface="Montserrat"/>
              </a:rPr>
              <a:t>Docker Swarm…</a:t>
            </a:r>
            <a:endParaRPr sz="1606">
              <a:solidFill>
                <a:srgbClr val="101010"/>
              </a:solidFill>
              <a:latin typeface="Montserrat"/>
              <a:ea typeface="Montserrat"/>
              <a:cs typeface="Montserrat"/>
              <a:sym typeface="Montserrat"/>
            </a:endParaRPr>
          </a:p>
        </p:txBody>
      </p:sp>
      <p:grpSp>
        <p:nvGrpSpPr>
          <p:cNvPr id="251" name="Google Shape;251;g2bf09efeb48_0_7"/>
          <p:cNvGrpSpPr/>
          <p:nvPr/>
        </p:nvGrpSpPr>
        <p:grpSpPr>
          <a:xfrm>
            <a:off x="16352154" y="3359300"/>
            <a:ext cx="373888" cy="373888"/>
            <a:chOff x="0" y="0"/>
            <a:chExt cx="812800" cy="812800"/>
          </a:xfrm>
        </p:grpSpPr>
        <p:sp>
          <p:nvSpPr>
            <p:cNvPr id="252" name="Google Shape;252;g2bf09efeb48_0_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g2bf09efeb48_0_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 name="Google Shape;254;g2bf09efeb48_0_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g2bf09efeb48_0_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6" name="Google Shape;256;g2bf09efeb48_0_7"/>
          <p:cNvPicPr preferRelativeResize="0"/>
          <p:nvPr/>
        </p:nvPicPr>
        <p:blipFill>
          <a:blip r:embed="rId5">
            <a:alphaModFix/>
          </a:blip>
          <a:stretch>
            <a:fillRect/>
          </a:stretch>
        </p:blipFill>
        <p:spPr>
          <a:xfrm>
            <a:off x="359475" y="1586536"/>
            <a:ext cx="7620000" cy="7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5000">
              <a:srgbClr val="85C8FF"/>
            </a:gs>
            <a:gs pos="50000">
              <a:srgbClr val="0692F7"/>
            </a:gs>
            <a:gs pos="75000">
              <a:srgbClr val="5C2AA2"/>
            </a:gs>
            <a:gs pos="100000">
              <a:srgbClr val="000000"/>
            </a:gs>
          </a:gsLst>
          <a:path path="circle">
            <a:fillToRect b="100%" r="100%"/>
          </a:path>
          <a:tileRect l="-100%" t="-100%"/>
        </a:gradFill>
      </p:bgPr>
    </p:bg>
    <p:spTree>
      <p:nvGrpSpPr>
        <p:cNvPr id="260" name="Shape 260"/>
        <p:cNvGrpSpPr/>
        <p:nvPr/>
      </p:nvGrpSpPr>
      <p:grpSpPr>
        <a:xfrm>
          <a:off x="0" y="0"/>
          <a:ext cx="0" cy="0"/>
          <a:chOff x="0" y="0"/>
          <a:chExt cx="0" cy="0"/>
        </a:xfrm>
      </p:grpSpPr>
      <p:sp>
        <p:nvSpPr>
          <p:cNvPr id="261" name="Google Shape;261;g2befda3e8ce_0_4"/>
          <p:cNvSpPr txBox="1"/>
          <p:nvPr/>
        </p:nvSpPr>
        <p:spPr>
          <a:xfrm>
            <a:off x="708475" y="1566700"/>
            <a:ext cx="16819200" cy="4402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13000">
                <a:solidFill>
                  <a:schemeClr val="lt1"/>
                </a:solidFill>
                <a:latin typeface="Roboto"/>
                <a:ea typeface="Roboto"/>
                <a:cs typeface="Roboto"/>
                <a:sym typeface="Roboto"/>
              </a:rPr>
              <a:t>Découverte/Utilisation de </a:t>
            </a:r>
            <a:endParaRPr b="1" sz="13000">
              <a:solidFill>
                <a:schemeClr val="lt1"/>
              </a:solidFill>
              <a:latin typeface="Roboto"/>
              <a:ea typeface="Roboto"/>
              <a:cs typeface="Roboto"/>
              <a:sym typeface="Roboto"/>
            </a:endParaRPr>
          </a:p>
        </p:txBody>
      </p:sp>
      <p:sp>
        <p:nvSpPr>
          <p:cNvPr id="262" name="Google Shape;262;g2befda3e8ce_0_4"/>
          <p:cNvSpPr/>
          <p:nvPr/>
        </p:nvSpPr>
        <p:spPr>
          <a:xfrm>
            <a:off x="211575" y="254350"/>
            <a:ext cx="2794944" cy="1312352"/>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3" name="Google Shape;263;g2befda3e8ce_0_4"/>
          <p:cNvPicPr preferRelativeResize="0"/>
          <p:nvPr/>
        </p:nvPicPr>
        <p:blipFill>
          <a:blip r:embed="rId4">
            <a:alphaModFix/>
          </a:blip>
          <a:stretch>
            <a:fillRect/>
          </a:stretch>
        </p:blipFill>
        <p:spPr>
          <a:xfrm>
            <a:off x="2804150" y="5580549"/>
            <a:ext cx="12374876" cy="281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g2c99a322d93_0_22"/>
          <p:cNvSpPr txBox="1"/>
          <p:nvPr/>
        </p:nvSpPr>
        <p:spPr>
          <a:xfrm>
            <a:off x="510550" y="363950"/>
            <a:ext cx="16984800" cy="9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Découverte de Docker</a:t>
            </a:r>
            <a:endParaRPr b="1" sz="3000">
              <a:solidFill>
                <a:schemeClr val="dk1"/>
              </a:solidFill>
              <a:latin typeface="Calibri"/>
              <a:ea typeface="Calibri"/>
              <a:cs typeface="Calibri"/>
              <a:sym typeface="Calibri"/>
            </a:endParaRPr>
          </a:p>
          <a:p>
            <a:pPr indent="0" lvl="0" marL="0" rtl="0" algn="l">
              <a:spcBef>
                <a:spcPts val="0"/>
              </a:spcBef>
              <a:spcAft>
                <a:spcPts val="0"/>
              </a:spcAft>
              <a:buNone/>
            </a:pPr>
            <a:r>
              <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Installation sur vos postes → couvrir le cas Windows WSL/DockerDesktop, linux apt, MacOS</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Démarrage de vos premiers conteneurs :</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commencer par des hello-world, découvrir la CLI, la configuration du daemon, les fichiers sur le fs host</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ensuite faire des trucs stylés mais simples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puis des trucs stylés plus complexe</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Construction d’une image custom →</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voir la localisation des images et des overlayfs sur l’hôte</a:t>
            </a:r>
            <a:endParaRPr sz="3000">
              <a:solidFill>
                <a:schemeClr val="dk1"/>
              </a:solidFill>
              <a:latin typeface="Calibri"/>
              <a:ea typeface="Calibri"/>
              <a:cs typeface="Calibri"/>
              <a:sym typeface="Calibri"/>
            </a:endParaRPr>
          </a:p>
          <a:p>
            <a:pPr indent="-419100" lvl="2" marL="13716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explication du système d’overlayFS avec les layers lowerdir/upperdir/merged</a:t>
            </a:r>
            <a:endParaRPr sz="3000">
              <a:solidFill>
                <a:schemeClr val="dk1"/>
              </a:solidFill>
              <a:latin typeface="Calibri"/>
              <a:ea typeface="Calibri"/>
              <a:cs typeface="Calibri"/>
              <a:sym typeface="Calibri"/>
            </a:endParaRPr>
          </a:p>
          <a:p>
            <a:pPr indent="-419100" lvl="2" marL="13716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faire des images classiques basées sur debian/ubuntu</a:t>
            </a:r>
            <a:endParaRPr sz="3000">
              <a:solidFill>
                <a:schemeClr val="dk1"/>
              </a:solidFill>
              <a:latin typeface="Calibri"/>
              <a:ea typeface="Calibri"/>
              <a:cs typeface="Calibri"/>
              <a:sym typeface="Calibri"/>
            </a:endParaRPr>
          </a:p>
          <a:p>
            <a:pPr indent="-419100" lvl="2" marL="13716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faire des images from scratch</a:t>
            </a:r>
            <a:endParaRPr sz="3000">
              <a:solidFill>
                <a:schemeClr val="dk1"/>
              </a:solidFill>
              <a:latin typeface="Calibri"/>
              <a:ea typeface="Calibri"/>
              <a:cs typeface="Calibri"/>
              <a:sym typeface="Calibri"/>
            </a:endParaRPr>
          </a:p>
          <a:p>
            <a:pPr indent="-419100" lvl="2" marL="13716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faire du multi-stage-build</a:t>
            </a:r>
            <a:endParaRPr sz="3000">
              <a:solidFill>
                <a:schemeClr val="dk1"/>
              </a:solidFill>
              <a:latin typeface="Calibri"/>
              <a:ea typeface="Calibri"/>
              <a:cs typeface="Calibri"/>
              <a:sym typeface="Calibri"/>
            </a:endParaRPr>
          </a:p>
          <a:p>
            <a:pPr indent="-419100" lvl="2" marL="13716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montrer les bonnes pratiques de build type suppression du cache de package managers)</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ENDGAME</a:t>
            </a:r>
            <a:r>
              <a:rPr lang="en-US" sz="3000">
                <a:solidFill>
                  <a:schemeClr val="dk1"/>
                </a:solidFill>
                <a:latin typeface="Calibri"/>
                <a:ea typeface="Calibri"/>
                <a:cs typeface="Calibri"/>
                <a:sym typeface="Calibri"/>
              </a:rPr>
              <a:t> : Mise en place d’un environnement complet avec docker-compose (type 1 app, 1 db, 1 nginx : idée faire déployer une stack complète next clou)</a:t>
            </a:r>
            <a:endParaRPr sz="3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
          <p:cNvSpPr/>
          <p:nvPr/>
        </p:nvSpPr>
        <p:spPr>
          <a:xfrm rot="7536833">
            <a:off x="-3785073" y="-5531752"/>
            <a:ext cx="9627545" cy="9651674"/>
          </a:xfrm>
          <a:custGeom>
            <a:rect b="b" l="l" r="r" t="t"/>
            <a:pathLst>
              <a:path extrusionOk="0" h="9651674" w="9627545">
                <a:moveTo>
                  <a:pt x="0" y="0"/>
                </a:moveTo>
                <a:lnTo>
                  <a:pt x="9627545" y="0"/>
                </a:lnTo>
                <a:lnTo>
                  <a:pt x="9627545" y="9651674"/>
                </a:lnTo>
                <a:lnTo>
                  <a:pt x="0" y="96516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4" name="Google Shape;274;p4"/>
          <p:cNvGrpSpPr/>
          <p:nvPr/>
        </p:nvGrpSpPr>
        <p:grpSpPr>
          <a:xfrm>
            <a:off x="7238278" y="2888376"/>
            <a:ext cx="3231960" cy="641435"/>
            <a:chOff x="-64579" y="-15333"/>
            <a:chExt cx="1369500" cy="271800"/>
          </a:xfrm>
        </p:grpSpPr>
        <p:sp>
          <p:nvSpPr>
            <p:cNvPr id="275" name="Google Shape;275;p4"/>
            <p:cNvSpPr/>
            <p:nvPr/>
          </p:nvSpPr>
          <p:spPr>
            <a:xfrm>
              <a:off x="0" y="0"/>
              <a:ext cx="1281756" cy="224211"/>
            </a:xfrm>
            <a:custGeom>
              <a:rect b="b" l="l" r="r" t="t"/>
              <a:pathLst>
                <a:path extrusionOk="0"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4"/>
            <p:cNvSpPr txBox="1"/>
            <p:nvPr/>
          </p:nvSpPr>
          <p:spPr>
            <a:xfrm>
              <a:off x="-64579" y="-15333"/>
              <a:ext cx="1369500" cy="2718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lang="en-US" sz="2400">
                  <a:solidFill>
                    <a:srgbClr val="FFFFFF"/>
                  </a:solidFill>
                  <a:latin typeface="Montserrat"/>
                  <a:ea typeface="Montserrat"/>
                  <a:cs typeface="Montserrat"/>
                  <a:sym typeface="Montserrat"/>
                </a:rPr>
                <a:t>Docker, c’est quoi?</a:t>
              </a:r>
              <a:endParaRPr sz="1200"/>
            </a:p>
          </p:txBody>
        </p:sp>
      </p:grpSp>
      <p:sp>
        <p:nvSpPr>
          <p:cNvPr id="277" name="Google Shape;277;p4"/>
          <p:cNvSpPr/>
          <p:nvPr/>
        </p:nvSpPr>
        <p:spPr>
          <a:xfrm>
            <a:off x="5929194" y="2764365"/>
            <a:ext cx="1182733" cy="1081663"/>
          </a:xfrm>
          <a:custGeom>
            <a:rect b="b" l="l" r="r" t="t"/>
            <a:pathLst>
              <a:path extrusionOk="0" h="1081663" w="1182733">
                <a:moveTo>
                  <a:pt x="0" y="0"/>
                </a:moveTo>
                <a:lnTo>
                  <a:pt x="1182733" y="0"/>
                </a:lnTo>
                <a:lnTo>
                  <a:pt x="1182733" y="1081663"/>
                </a:lnTo>
                <a:lnTo>
                  <a:pt x="0" y="10816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4"/>
          <p:cNvSpPr/>
          <p:nvPr/>
        </p:nvSpPr>
        <p:spPr>
          <a:xfrm>
            <a:off x="6039250" y="5006053"/>
            <a:ext cx="962621" cy="1257581"/>
          </a:xfrm>
          <a:custGeom>
            <a:rect b="b" l="l" r="r" t="t"/>
            <a:pathLst>
              <a:path extrusionOk="0" h="1257581" w="962621">
                <a:moveTo>
                  <a:pt x="0" y="0"/>
                </a:moveTo>
                <a:lnTo>
                  <a:pt x="962621" y="0"/>
                </a:lnTo>
                <a:lnTo>
                  <a:pt x="962621" y="1257581"/>
                </a:lnTo>
                <a:lnTo>
                  <a:pt x="0" y="125758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9" name="Google Shape;279;p4"/>
          <p:cNvGrpSpPr/>
          <p:nvPr/>
        </p:nvGrpSpPr>
        <p:grpSpPr>
          <a:xfrm>
            <a:off x="7390681" y="4918049"/>
            <a:ext cx="3024888" cy="641520"/>
            <a:chOff x="0" y="-47625"/>
            <a:chExt cx="1281756" cy="271836"/>
          </a:xfrm>
        </p:grpSpPr>
        <p:sp>
          <p:nvSpPr>
            <p:cNvPr id="280" name="Google Shape;280;p4"/>
            <p:cNvSpPr/>
            <p:nvPr/>
          </p:nvSpPr>
          <p:spPr>
            <a:xfrm>
              <a:off x="0" y="0"/>
              <a:ext cx="1281756" cy="224211"/>
            </a:xfrm>
            <a:custGeom>
              <a:rect b="b" l="l" r="r" t="t"/>
              <a:pathLst>
                <a:path extrusionOk="0"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4"/>
            <p:cNvSpPr txBox="1"/>
            <p:nvPr/>
          </p:nvSpPr>
          <p:spPr>
            <a:xfrm>
              <a:off x="0" y="-47625"/>
              <a:ext cx="1281756" cy="271836"/>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lang="en-US" sz="2600">
                  <a:solidFill>
                    <a:srgbClr val="FFFFFF"/>
                  </a:solidFill>
                  <a:latin typeface="Montserrat"/>
                  <a:ea typeface="Montserrat"/>
                  <a:cs typeface="Montserrat"/>
                  <a:sym typeface="Montserrat"/>
                </a:rPr>
                <a:t>Utilisation</a:t>
              </a:r>
              <a:endParaRPr/>
            </a:p>
          </p:txBody>
        </p:sp>
      </p:grpSp>
      <p:grpSp>
        <p:nvGrpSpPr>
          <p:cNvPr id="282" name="Google Shape;282;p4"/>
          <p:cNvGrpSpPr/>
          <p:nvPr/>
        </p:nvGrpSpPr>
        <p:grpSpPr>
          <a:xfrm>
            <a:off x="7390681" y="7023815"/>
            <a:ext cx="3024888" cy="641520"/>
            <a:chOff x="0" y="-47625"/>
            <a:chExt cx="1281756" cy="271836"/>
          </a:xfrm>
        </p:grpSpPr>
        <p:sp>
          <p:nvSpPr>
            <p:cNvPr id="283" name="Google Shape;283;p4"/>
            <p:cNvSpPr/>
            <p:nvPr/>
          </p:nvSpPr>
          <p:spPr>
            <a:xfrm>
              <a:off x="0" y="0"/>
              <a:ext cx="1281756" cy="224211"/>
            </a:xfrm>
            <a:custGeom>
              <a:rect b="b" l="l" r="r" t="t"/>
              <a:pathLst>
                <a:path extrusionOk="0"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4"/>
            <p:cNvSpPr txBox="1"/>
            <p:nvPr/>
          </p:nvSpPr>
          <p:spPr>
            <a:xfrm>
              <a:off x="0" y="-47625"/>
              <a:ext cx="1281756" cy="271836"/>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lang="en-US" sz="2600">
                  <a:solidFill>
                    <a:srgbClr val="FFFFFF"/>
                  </a:solidFill>
                  <a:latin typeface="Montserrat"/>
                  <a:ea typeface="Montserrat"/>
                  <a:cs typeface="Montserrat"/>
                  <a:sym typeface="Montserrat"/>
                </a:rPr>
                <a:t>Sécurité Docker</a:t>
              </a:r>
              <a:endParaRPr/>
            </a:p>
          </p:txBody>
        </p:sp>
      </p:grpSp>
      <p:sp>
        <p:nvSpPr>
          <p:cNvPr id="285" name="Google Shape;285;p4"/>
          <p:cNvSpPr/>
          <p:nvPr/>
        </p:nvSpPr>
        <p:spPr>
          <a:xfrm>
            <a:off x="5929194" y="7231389"/>
            <a:ext cx="1072677" cy="867893"/>
          </a:xfrm>
          <a:custGeom>
            <a:rect b="b" l="l" r="r" t="t"/>
            <a:pathLst>
              <a:path extrusionOk="0" h="867893" w="1072677">
                <a:moveTo>
                  <a:pt x="0" y="0"/>
                </a:moveTo>
                <a:lnTo>
                  <a:pt x="1072677" y="0"/>
                </a:lnTo>
                <a:lnTo>
                  <a:pt x="1072677" y="867893"/>
                </a:lnTo>
                <a:lnTo>
                  <a:pt x="0" y="86789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4"/>
          <p:cNvSpPr txBox="1"/>
          <p:nvPr/>
        </p:nvSpPr>
        <p:spPr>
          <a:xfrm>
            <a:off x="7356781" y="257000"/>
            <a:ext cx="8194500" cy="24951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1" lang="en-US" sz="7368">
                <a:solidFill>
                  <a:srgbClr val="101010"/>
                </a:solidFill>
                <a:latin typeface="Montserrat"/>
                <a:ea typeface="Montserrat"/>
                <a:cs typeface="Montserrat"/>
                <a:sym typeface="Montserrat"/>
              </a:rPr>
              <a:t>Tables des matières</a:t>
            </a:r>
            <a:endParaRPr/>
          </a:p>
        </p:txBody>
      </p:sp>
      <p:sp>
        <p:nvSpPr>
          <p:cNvPr id="287" name="Google Shape;287;p4"/>
          <p:cNvSpPr txBox="1"/>
          <p:nvPr/>
        </p:nvSpPr>
        <p:spPr>
          <a:xfrm>
            <a:off x="7661342" y="3513781"/>
            <a:ext cx="7585500" cy="1120500"/>
          </a:xfrm>
          <a:prstGeom prst="rect">
            <a:avLst/>
          </a:prstGeom>
          <a:noFill/>
          <a:ln>
            <a:noFill/>
          </a:ln>
        </p:spPr>
        <p:txBody>
          <a:bodyPr anchorCtr="0" anchor="t" bIns="0" lIns="0" spcFirstLastPara="1" rIns="0" wrap="square" tIns="0">
            <a:spAutoFit/>
          </a:bodyPr>
          <a:lstStyle/>
          <a:p>
            <a:pPr indent="-317500" lvl="0" marL="457200" marR="0" rtl="0" algn="l">
              <a:lnSpc>
                <a:spcPct val="139988"/>
              </a:lnSpc>
              <a:spcBef>
                <a:spcPts val="0"/>
              </a:spcBef>
              <a:spcAft>
                <a:spcPts val="0"/>
              </a:spcAft>
              <a:buSzPts val="1400"/>
              <a:buChar char="-"/>
            </a:pPr>
            <a:r>
              <a:rPr lang="en-US"/>
              <a:t>Présentation de l’outil</a:t>
            </a:r>
            <a:endParaRPr/>
          </a:p>
          <a:p>
            <a:pPr indent="-317500" lvl="0" marL="457200" marR="0" rtl="0" algn="l">
              <a:lnSpc>
                <a:spcPct val="139988"/>
              </a:lnSpc>
              <a:spcBef>
                <a:spcPts val="0"/>
              </a:spcBef>
              <a:spcAft>
                <a:spcPts val="0"/>
              </a:spcAft>
              <a:buSzPts val="1400"/>
              <a:buChar char="-"/>
            </a:pPr>
            <a:r>
              <a:rPr lang="en-US"/>
              <a:t>Avantages et </a:t>
            </a:r>
            <a:r>
              <a:rPr lang="en-US"/>
              <a:t>inconvénients</a:t>
            </a:r>
            <a:endParaRPr/>
          </a:p>
          <a:p>
            <a:pPr indent="-317500" lvl="0" marL="457200" marR="0" rtl="0" algn="l">
              <a:lnSpc>
                <a:spcPct val="139988"/>
              </a:lnSpc>
              <a:spcBef>
                <a:spcPts val="0"/>
              </a:spcBef>
              <a:spcAft>
                <a:spcPts val="0"/>
              </a:spcAft>
              <a:buSzPts val="1400"/>
              <a:buChar char="-"/>
            </a:pPr>
            <a:r>
              <a:rPr lang="en-US"/>
              <a:t>Ce qu’on peut faire avec Docker</a:t>
            </a:r>
            <a:endParaRPr/>
          </a:p>
          <a:p>
            <a:pPr indent="-317500" lvl="0" marL="457200" marR="0" rtl="0" algn="l">
              <a:lnSpc>
                <a:spcPct val="139988"/>
              </a:lnSpc>
              <a:spcBef>
                <a:spcPts val="0"/>
              </a:spcBef>
              <a:spcAft>
                <a:spcPts val="0"/>
              </a:spcAft>
              <a:buSzPts val="1400"/>
              <a:buChar char="-"/>
            </a:pPr>
            <a:r>
              <a:rPr lang="en-US"/>
              <a:t>Différence entre docker swarm et standalone</a:t>
            </a:r>
            <a:endParaRPr/>
          </a:p>
        </p:txBody>
      </p:sp>
      <p:sp>
        <p:nvSpPr>
          <p:cNvPr id="288" name="Google Shape;288;p4"/>
          <p:cNvSpPr txBox="1"/>
          <p:nvPr/>
        </p:nvSpPr>
        <p:spPr>
          <a:xfrm>
            <a:off x="7661342" y="5619660"/>
            <a:ext cx="7585500" cy="1422300"/>
          </a:xfrm>
          <a:prstGeom prst="rect">
            <a:avLst/>
          </a:prstGeom>
          <a:noFill/>
          <a:ln>
            <a:noFill/>
          </a:ln>
        </p:spPr>
        <p:txBody>
          <a:bodyPr anchorCtr="0" anchor="t" bIns="0" lIns="0" spcFirstLastPara="1" rIns="0" wrap="square" tIns="0">
            <a:spAutoFit/>
          </a:bodyPr>
          <a:lstStyle/>
          <a:p>
            <a:pPr indent="-317500" lvl="0" marL="457200" rtl="0" algn="l">
              <a:lnSpc>
                <a:spcPct val="139988"/>
              </a:lnSpc>
              <a:spcBef>
                <a:spcPts val="0"/>
              </a:spcBef>
              <a:spcAft>
                <a:spcPts val="0"/>
              </a:spcAft>
              <a:buClr>
                <a:srgbClr val="101010"/>
              </a:buClr>
              <a:buSzPts val="1400"/>
              <a:buChar char="-"/>
            </a:pPr>
            <a:r>
              <a:rPr lang="en-US">
                <a:solidFill>
                  <a:srgbClr val="101010"/>
                </a:solidFill>
              </a:rPr>
              <a:t>Image Docker (pourquoi faire ? à quoi ça sert)</a:t>
            </a:r>
            <a:endParaRPr>
              <a:solidFill>
                <a:srgbClr val="101010"/>
              </a:solidFill>
            </a:endParaRPr>
          </a:p>
          <a:p>
            <a:pPr indent="-317500" lvl="0" marL="457200" rtl="0" algn="l">
              <a:lnSpc>
                <a:spcPct val="139988"/>
              </a:lnSpc>
              <a:spcBef>
                <a:spcPts val="0"/>
              </a:spcBef>
              <a:spcAft>
                <a:spcPts val="0"/>
              </a:spcAft>
              <a:buClr>
                <a:srgbClr val="101010"/>
              </a:buClr>
              <a:buSzPts val="1400"/>
              <a:buChar char="-"/>
            </a:pPr>
            <a:r>
              <a:rPr lang="en-US">
                <a:solidFill>
                  <a:srgbClr val="101010"/>
                </a:solidFill>
              </a:rPr>
              <a:t>Création d'un </a:t>
            </a:r>
            <a:r>
              <a:rPr lang="en-US">
                <a:solidFill>
                  <a:srgbClr val="101010"/>
                </a:solidFill>
              </a:rPr>
              <a:t>dockerfile</a:t>
            </a:r>
            <a:endParaRPr>
              <a:solidFill>
                <a:srgbClr val="101010"/>
              </a:solidFill>
            </a:endParaRPr>
          </a:p>
          <a:p>
            <a:pPr indent="-317500" lvl="0" marL="457200" rtl="0" algn="l">
              <a:lnSpc>
                <a:spcPct val="139988"/>
              </a:lnSpc>
              <a:spcBef>
                <a:spcPts val="0"/>
              </a:spcBef>
              <a:spcAft>
                <a:spcPts val="0"/>
              </a:spcAft>
              <a:buClr>
                <a:srgbClr val="101010"/>
              </a:buClr>
              <a:buSzPts val="1400"/>
              <a:buChar char="-"/>
            </a:pPr>
            <a:r>
              <a:rPr lang="en-US">
                <a:solidFill>
                  <a:srgbClr val="101010"/>
                </a:solidFill>
              </a:rPr>
              <a:t>création d'un docker-compose (mise en place d'un site web classique httpd / nginx)</a:t>
            </a:r>
            <a:endParaRPr>
              <a:solidFill>
                <a:srgbClr val="101010"/>
              </a:solidFill>
            </a:endParaRPr>
          </a:p>
          <a:p>
            <a:pPr indent="-317500" lvl="0" marL="457200" marR="0" rtl="0" algn="l">
              <a:lnSpc>
                <a:spcPct val="139988"/>
              </a:lnSpc>
              <a:spcBef>
                <a:spcPts val="0"/>
              </a:spcBef>
              <a:spcAft>
                <a:spcPts val="0"/>
              </a:spcAft>
              <a:buClr>
                <a:srgbClr val="101010"/>
              </a:buClr>
              <a:buSzPts val="1400"/>
              <a:buChar char="-"/>
            </a:pPr>
            <a:r>
              <a:rPr lang="en-US">
                <a:solidFill>
                  <a:srgbClr val="101010"/>
                </a:solidFill>
              </a:rPr>
              <a:t>création d'un docker-compose avec plusieurs services applicatif (wordpress+bdd+FTP+PhpMyAdmin)</a:t>
            </a:r>
            <a:endParaRPr>
              <a:solidFill>
                <a:srgbClr val="101010"/>
              </a:solidFill>
            </a:endParaRPr>
          </a:p>
        </p:txBody>
      </p:sp>
      <p:sp>
        <p:nvSpPr>
          <p:cNvPr id="289" name="Google Shape;289;p4"/>
          <p:cNvSpPr txBox="1"/>
          <p:nvPr/>
        </p:nvSpPr>
        <p:spPr>
          <a:xfrm>
            <a:off x="7661342" y="7725427"/>
            <a:ext cx="7585500" cy="818700"/>
          </a:xfrm>
          <a:prstGeom prst="rect">
            <a:avLst/>
          </a:prstGeom>
          <a:noFill/>
          <a:ln>
            <a:noFill/>
          </a:ln>
        </p:spPr>
        <p:txBody>
          <a:bodyPr anchorCtr="0" anchor="t" bIns="0" lIns="0" spcFirstLastPara="1" rIns="0" wrap="square" tIns="0">
            <a:spAutoFit/>
          </a:bodyPr>
          <a:lstStyle/>
          <a:p>
            <a:pPr indent="-317500" lvl="0" marL="457200" rtl="0" algn="l">
              <a:lnSpc>
                <a:spcPct val="139988"/>
              </a:lnSpc>
              <a:spcBef>
                <a:spcPts val="0"/>
              </a:spcBef>
              <a:spcAft>
                <a:spcPts val="0"/>
              </a:spcAft>
              <a:buClr>
                <a:srgbClr val="101010"/>
              </a:buClr>
              <a:buSzPts val="1400"/>
              <a:buChar char="-"/>
            </a:pPr>
            <a:r>
              <a:rPr lang="en-US">
                <a:solidFill>
                  <a:srgbClr val="101010"/>
                </a:solidFill>
              </a:rPr>
              <a:t>Pourquoi faire ses propres images</a:t>
            </a:r>
            <a:endParaRPr>
              <a:solidFill>
                <a:srgbClr val="101010"/>
              </a:solidFill>
            </a:endParaRPr>
          </a:p>
          <a:p>
            <a:pPr indent="-317500" lvl="0" marL="457200" rtl="0" algn="l">
              <a:lnSpc>
                <a:spcPct val="139988"/>
              </a:lnSpc>
              <a:spcBef>
                <a:spcPts val="0"/>
              </a:spcBef>
              <a:spcAft>
                <a:spcPts val="0"/>
              </a:spcAft>
              <a:buClr>
                <a:srgbClr val="101010"/>
              </a:buClr>
              <a:buSzPts val="1400"/>
              <a:buChar char="-"/>
            </a:pPr>
            <a:r>
              <a:rPr lang="en-US">
                <a:solidFill>
                  <a:srgbClr val="101010"/>
                </a:solidFill>
              </a:rPr>
              <a:t>Une liste d'outils pour tester ses images</a:t>
            </a:r>
            <a:endParaRPr>
              <a:solidFill>
                <a:srgbClr val="101010"/>
              </a:solidFill>
            </a:endParaRPr>
          </a:p>
          <a:p>
            <a:pPr indent="-317500" lvl="0" marL="457200" marR="0" rtl="0" algn="l">
              <a:lnSpc>
                <a:spcPct val="139988"/>
              </a:lnSpc>
              <a:spcBef>
                <a:spcPts val="0"/>
              </a:spcBef>
              <a:spcAft>
                <a:spcPts val="0"/>
              </a:spcAft>
              <a:buClr>
                <a:srgbClr val="101010"/>
              </a:buClr>
              <a:buSzPts val="1400"/>
              <a:buChar char="-"/>
            </a:pPr>
            <a:r>
              <a:rPr lang="en-US">
                <a:solidFill>
                  <a:srgbClr val="101010"/>
                </a:solidFill>
              </a:rPr>
              <a:t>Présentation d'une vuln liée à docker pour sortir du conteneur</a:t>
            </a:r>
            <a:endParaRPr>
              <a:solidFill>
                <a:srgbClr val="101010"/>
              </a:solidFill>
            </a:endParaRPr>
          </a:p>
        </p:txBody>
      </p:sp>
      <p:grpSp>
        <p:nvGrpSpPr>
          <p:cNvPr id="290" name="Google Shape;290;p4"/>
          <p:cNvGrpSpPr/>
          <p:nvPr/>
        </p:nvGrpSpPr>
        <p:grpSpPr>
          <a:xfrm rot="7573183">
            <a:off x="1230111" y="7154961"/>
            <a:ext cx="1013029" cy="1013029"/>
            <a:chOff x="0" y="0"/>
            <a:chExt cx="812800" cy="812800"/>
          </a:xfrm>
        </p:grpSpPr>
        <p:sp>
          <p:nvSpPr>
            <p:cNvPr id="291" name="Google Shape;29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3" name="Google Shape;293;p4"/>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nvSpPr>
        <p:spPr>
          <a:xfrm>
            <a:off x="10380888" y="399314"/>
            <a:ext cx="5890800" cy="2711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7340">
                <a:latin typeface="Montserrat"/>
                <a:ea typeface="Montserrat"/>
                <a:cs typeface="Montserrat"/>
                <a:sym typeface="Montserrat"/>
              </a:rPr>
              <a:t>Docker, c’est quoi ?</a:t>
            </a:r>
            <a:endParaRPr/>
          </a:p>
        </p:txBody>
      </p:sp>
      <p:sp>
        <p:nvSpPr>
          <p:cNvPr id="299" name="Google Shape;299;p3"/>
          <p:cNvSpPr txBox="1"/>
          <p:nvPr/>
        </p:nvSpPr>
        <p:spPr>
          <a:xfrm>
            <a:off x="10550122" y="3359300"/>
            <a:ext cx="5636100" cy="914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2700">
                <a:latin typeface="Montserrat"/>
                <a:ea typeface="Montserrat"/>
                <a:cs typeface="Montserrat"/>
                <a:sym typeface="Montserrat"/>
              </a:rPr>
              <a:t>Plateforme de conteneurisation</a:t>
            </a:r>
            <a:endParaRPr/>
          </a:p>
        </p:txBody>
      </p:sp>
      <p:sp>
        <p:nvSpPr>
          <p:cNvPr id="300" name="Google Shape;300;p3"/>
          <p:cNvSpPr txBox="1"/>
          <p:nvPr/>
        </p:nvSpPr>
        <p:spPr>
          <a:xfrm>
            <a:off x="11176214" y="4273705"/>
            <a:ext cx="5010000" cy="4000500"/>
          </a:xfrm>
          <a:prstGeom prst="rect">
            <a:avLst/>
          </a:prstGeom>
          <a:noFill/>
          <a:ln>
            <a:noFill/>
          </a:ln>
        </p:spPr>
        <p:txBody>
          <a:bodyPr anchorCtr="0" anchor="t" bIns="0" lIns="0" spcFirstLastPara="1" rIns="0" wrap="square" tIns="0">
            <a:spAutoFit/>
          </a:bodyPr>
          <a:lstStyle/>
          <a:p>
            <a:pPr indent="-381381" lvl="0" marL="457200" marR="0" rtl="0" algn="just">
              <a:lnSpc>
                <a:spcPct val="140031"/>
              </a:lnSpc>
              <a:spcBef>
                <a:spcPts val="0"/>
              </a:spcBef>
              <a:spcAft>
                <a:spcPts val="0"/>
              </a:spcAft>
              <a:buClr>
                <a:srgbClr val="101010"/>
              </a:buClr>
              <a:buSzPts val="2406"/>
              <a:buFont typeface="Montserrat"/>
              <a:buChar char="-"/>
            </a:pPr>
            <a:r>
              <a:rPr lang="en-US" sz="2406">
                <a:solidFill>
                  <a:srgbClr val="101010"/>
                </a:solidFill>
                <a:latin typeface="Montserrat"/>
                <a:ea typeface="Montserrat"/>
                <a:cs typeface="Montserrat"/>
                <a:sym typeface="Montserrat"/>
              </a:rPr>
              <a:t>Développer</a:t>
            </a:r>
            <a:br>
              <a:rPr lang="en-US" sz="2406">
                <a:solidFill>
                  <a:srgbClr val="101010"/>
                </a:solidFill>
                <a:latin typeface="Montserrat"/>
                <a:ea typeface="Montserrat"/>
                <a:cs typeface="Montserrat"/>
                <a:sym typeface="Montserrat"/>
              </a:rPr>
            </a:br>
            <a:endParaRPr sz="2406">
              <a:solidFill>
                <a:srgbClr val="101010"/>
              </a:solidFill>
              <a:latin typeface="Montserrat"/>
              <a:ea typeface="Montserrat"/>
              <a:cs typeface="Montserrat"/>
              <a:sym typeface="Montserrat"/>
            </a:endParaRPr>
          </a:p>
          <a:p>
            <a:pPr indent="-381381" lvl="0" marL="457200" marR="0" rtl="0" algn="just">
              <a:lnSpc>
                <a:spcPct val="140031"/>
              </a:lnSpc>
              <a:spcBef>
                <a:spcPts val="0"/>
              </a:spcBef>
              <a:spcAft>
                <a:spcPts val="0"/>
              </a:spcAft>
              <a:buClr>
                <a:srgbClr val="101010"/>
              </a:buClr>
              <a:buSzPts val="2406"/>
              <a:buFont typeface="Montserrat"/>
              <a:buChar char="-"/>
            </a:pPr>
            <a:r>
              <a:rPr lang="en-US" sz="2406">
                <a:solidFill>
                  <a:srgbClr val="101010"/>
                </a:solidFill>
                <a:latin typeface="Montserrat"/>
                <a:ea typeface="Montserrat"/>
                <a:cs typeface="Montserrat"/>
                <a:sym typeface="Montserrat"/>
              </a:rPr>
              <a:t>Déployer</a:t>
            </a:r>
            <a:br>
              <a:rPr lang="en-US" sz="2406">
                <a:solidFill>
                  <a:srgbClr val="101010"/>
                </a:solidFill>
                <a:latin typeface="Montserrat"/>
                <a:ea typeface="Montserrat"/>
                <a:cs typeface="Montserrat"/>
                <a:sym typeface="Montserrat"/>
              </a:rPr>
            </a:br>
            <a:endParaRPr sz="2406">
              <a:solidFill>
                <a:srgbClr val="101010"/>
              </a:solidFill>
              <a:latin typeface="Montserrat"/>
              <a:ea typeface="Montserrat"/>
              <a:cs typeface="Montserrat"/>
              <a:sym typeface="Montserrat"/>
            </a:endParaRPr>
          </a:p>
          <a:p>
            <a:pPr indent="-381381" lvl="0" marL="457200" marR="0" rtl="0" algn="just">
              <a:lnSpc>
                <a:spcPct val="140031"/>
              </a:lnSpc>
              <a:spcBef>
                <a:spcPts val="0"/>
              </a:spcBef>
              <a:spcAft>
                <a:spcPts val="0"/>
              </a:spcAft>
              <a:buClr>
                <a:srgbClr val="101010"/>
              </a:buClr>
              <a:buSzPts val="2406"/>
              <a:buFont typeface="Montserrat"/>
              <a:buChar char="-"/>
            </a:pPr>
            <a:r>
              <a:rPr lang="en-US" sz="2406">
                <a:solidFill>
                  <a:srgbClr val="101010"/>
                </a:solidFill>
                <a:latin typeface="Montserrat"/>
                <a:ea typeface="Montserrat"/>
                <a:cs typeface="Montserrat"/>
                <a:sym typeface="Montserrat"/>
              </a:rPr>
              <a:t>Exécuter </a:t>
            </a:r>
            <a:endParaRPr sz="2406">
              <a:solidFill>
                <a:srgbClr val="101010"/>
              </a:solidFill>
              <a:latin typeface="Montserrat"/>
              <a:ea typeface="Montserrat"/>
              <a:cs typeface="Montserrat"/>
              <a:sym typeface="Montserrat"/>
            </a:endParaRPr>
          </a:p>
          <a:p>
            <a:pPr indent="0" lvl="0" marL="0" marR="0" rtl="0" algn="just">
              <a:lnSpc>
                <a:spcPct val="140031"/>
              </a:lnSpc>
              <a:spcBef>
                <a:spcPts val="0"/>
              </a:spcBef>
              <a:spcAft>
                <a:spcPts val="0"/>
              </a:spcAft>
              <a:buNone/>
            </a:pPr>
            <a:r>
              <a:t/>
            </a:r>
            <a:endParaRPr sz="2406">
              <a:solidFill>
                <a:srgbClr val="101010"/>
              </a:solidFill>
              <a:latin typeface="Montserrat"/>
              <a:ea typeface="Montserrat"/>
              <a:cs typeface="Montserrat"/>
              <a:sym typeface="Montserrat"/>
            </a:endParaRPr>
          </a:p>
          <a:p>
            <a:pPr indent="0" lvl="0" marL="457200" marR="0" rtl="0" algn="just">
              <a:lnSpc>
                <a:spcPct val="140031"/>
              </a:lnSpc>
              <a:spcBef>
                <a:spcPts val="0"/>
              </a:spcBef>
              <a:spcAft>
                <a:spcPts val="0"/>
              </a:spcAft>
              <a:buNone/>
            </a:pPr>
            <a:r>
              <a:rPr lang="en-US" sz="2406">
                <a:solidFill>
                  <a:srgbClr val="101010"/>
                </a:solidFill>
                <a:latin typeface="Montserrat"/>
                <a:ea typeface="Montserrat"/>
                <a:cs typeface="Montserrat"/>
                <a:sym typeface="Montserrat"/>
              </a:rPr>
              <a:t>Le tout de manière portable et efficace</a:t>
            </a:r>
            <a:endParaRPr sz="2406">
              <a:solidFill>
                <a:srgbClr val="101010"/>
              </a:solidFill>
              <a:latin typeface="Montserrat"/>
              <a:ea typeface="Montserrat"/>
              <a:cs typeface="Montserrat"/>
              <a:sym typeface="Montserrat"/>
            </a:endParaRPr>
          </a:p>
        </p:txBody>
      </p:sp>
      <p:grpSp>
        <p:nvGrpSpPr>
          <p:cNvPr id="301" name="Google Shape;301;p3"/>
          <p:cNvGrpSpPr/>
          <p:nvPr/>
        </p:nvGrpSpPr>
        <p:grpSpPr>
          <a:xfrm>
            <a:off x="16352154" y="3359300"/>
            <a:ext cx="373881" cy="373881"/>
            <a:chOff x="0" y="0"/>
            <a:chExt cx="812800" cy="812800"/>
          </a:xfrm>
        </p:grpSpPr>
        <p:sp>
          <p:nvSpPr>
            <p:cNvPr id="302" name="Google Shape;30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4" name="Google Shape;304;p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5" name="Google Shape;305;p3"/>
          <p:cNvPicPr preferRelativeResize="0"/>
          <p:nvPr/>
        </p:nvPicPr>
        <p:blipFill>
          <a:blip r:embed="rId4">
            <a:alphaModFix/>
          </a:blip>
          <a:stretch>
            <a:fillRect/>
          </a:stretch>
        </p:blipFill>
        <p:spPr>
          <a:xfrm>
            <a:off x="23175" y="1584889"/>
            <a:ext cx="8388612" cy="6941575"/>
          </a:xfrm>
          <a:prstGeom prst="rect">
            <a:avLst/>
          </a:prstGeom>
          <a:noFill/>
          <a:ln>
            <a:noFill/>
          </a:ln>
        </p:spPr>
      </p:pic>
      <p:sp>
        <p:nvSpPr>
          <p:cNvPr id="306" name="Google Shape;306;p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c27f3a5e7f_0_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g2c27f3a5e7f_0_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g2c27f3a5e7f_0_3"/>
          <p:cNvSpPr txBox="1"/>
          <p:nvPr/>
        </p:nvSpPr>
        <p:spPr>
          <a:xfrm>
            <a:off x="2953250" y="1606775"/>
            <a:ext cx="4003500" cy="13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chemeClr val="dk1"/>
                </a:solidFill>
                <a:latin typeface="Calibri"/>
                <a:ea typeface="Calibri"/>
                <a:cs typeface="Calibri"/>
                <a:sym typeface="Calibri"/>
              </a:rPr>
              <a:t>Avantages</a:t>
            </a:r>
            <a:endParaRPr b="1" sz="4000">
              <a:solidFill>
                <a:schemeClr val="dk1"/>
              </a:solidFill>
              <a:latin typeface="Calibri"/>
              <a:ea typeface="Calibri"/>
              <a:cs typeface="Calibri"/>
              <a:sym typeface="Calibri"/>
            </a:endParaRPr>
          </a:p>
        </p:txBody>
      </p:sp>
      <p:sp>
        <p:nvSpPr>
          <p:cNvPr id="314" name="Google Shape;314;g2c27f3a5e7f_0_3"/>
          <p:cNvSpPr txBox="1"/>
          <p:nvPr/>
        </p:nvSpPr>
        <p:spPr>
          <a:xfrm>
            <a:off x="9846950" y="1606775"/>
            <a:ext cx="4003500" cy="13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chemeClr val="dk1"/>
                </a:solidFill>
                <a:latin typeface="Calibri"/>
                <a:ea typeface="Calibri"/>
                <a:cs typeface="Calibri"/>
                <a:sym typeface="Calibri"/>
              </a:rPr>
              <a:t>Inconvéniants</a:t>
            </a:r>
            <a:endParaRPr b="1" sz="4000">
              <a:solidFill>
                <a:schemeClr val="dk1"/>
              </a:solidFill>
              <a:latin typeface="Calibri"/>
              <a:ea typeface="Calibri"/>
              <a:cs typeface="Calibri"/>
              <a:sym typeface="Calibri"/>
            </a:endParaRPr>
          </a:p>
        </p:txBody>
      </p:sp>
      <p:sp>
        <p:nvSpPr>
          <p:cNvPr id="315" name="Google Shape;315;g2c27f3a5e7f_0_3"/>
          <p:cNvSpPr txBox="1"/>
          <p:nvPr/>
        </p:nvSpPr>
        <p:spPr>
          <a:xfrm>
            <a:off x="2229150" y="2683950"/>
            <a:ext cx="4685700" cy="5430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Simple à mettre en place</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Déploiement rapide d’application</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Scalable facilement</a:t>
            </a:r>
            <a:endParaRPr sz="3200">
              <a:solidFill>
                <a:schemeClr val="dk1"/>
              </a:solidFill>
              <a:latin typeface="Calibri"/>
              <a:ea typeface="Calibri"/>
              <a:cs typeface="Calibri"/>
              <a:sym typeface="Calibri"/>
            </a:endParaRPr>
          </a:p>
        </p:txBody>
      </p:sp>
      <p:sp>
        <p:nvSpPr>
          <p:cNvPr id="316" name="Google Shape;316;g2c27f3a5e7f_0_3"/>
          <p:cNvSpPr txBox="1"/>
          <p:nvPr/>
        </p:nvSpPr>
        <p:spPr>
          <a:xfrm>
            <a:off x="9846950" y="2683950"/>
            <a:ext cx="4685700" cy="5430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Demande un long moment d’études</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Des erreurs de configurations sont vites arrivées</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Demande à revoir le fonctionnement de son application</a:t>
            </a:r>
            <a:endParaRPr sz="3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5000">
              <a:srgbClr val="85C8FF"/>
            </a:gs>
            <a:gs pos="50000">
              <a:srgbClr val="0692F7"/>
            </a:gs>
            <a:gs pos="75000">
              <a:srgbClr val="5C2AA2"/>
            </a:gs>
            <a:gs pos="100000">
              <a:srgbClr val="000000"/>
            </a:gs>
          </a:gsLst>
          <a:path path="circle">
            <a:fillToRect b="100%" r="100%"/>
          </a:path>
          <a:tileRect l="-100%" t="-100%"/>
        </a:gradFill>
      </p:bgPr>
    </p:bg>
    <p:spTree>
      <p:nvGrpSpPr>
        <p:cNvPr id="97" name="Shape 97"/>
        <p:cNvGrpSpPr/>
        <p:nvPr/>
      </p:nvGrpSpPr>
      <p:grpSpPr>
        <a:xfrm>
          <a:off x="0" y="0"/>
          <a:ext cx="0" cy="0"/>
          <a:chOff x="0" y="0"/>
          <a:chExt cx="0" cy="0"/>
        </a:xfrm>
      </p:grpSpPr>
      <p:grpSp>
        <p:nvGrpSpPr>
          <p:cNvPr id="98" name="Google Shape;98;g2bf9e651106_0_73"/>
          <p:cNvGrpSpPr/>
          <p:nvPr/>
        </p:nvGrpSpPr>
        <p:grpSpPr>
          <a:xfrm>
            <a:off x="-648123" y="2134915"/>
            <a:ext cx="20498780" cy="6581865"/>
            <a:chOff x="0" y="-47625"/>
            <a:chExt cx="5398820" cy="1733484"/>
          </a:xfrm>
        </p:grpSpPr>
        <p:sp>
          <p:nvSpPr>
            <p:cNvPr id="99" name="Google Shape;99;g2bf9e651106_0_73"/>
            <p:cNvSpPr/>
            <p:nvPr/>
          </p:nvSpPr>
          <p:spPr>
            <a:xfrm>
              <a:off x="0" y="0"/>
              <a:ext cx="5398820" cy="1685859"/>
            </a:xfrm>
            <a:custGeom>
              <a:rect b="b" l="l" r="r" t="t"/>
              <a:pathLst>
                <a:path extrusionOk="0" h="1685859" w="5398820">
                  <a:moveTo>
                    <a:pt x="0" y="0"/>
                  </a:moveTo>
                  <a:lnTo>
                    <a:pt x="5398820" y="0"/>
                  </a:lnTo>
                  <a:lnTo>
                    <a:pt x="5398820" y="1685859"/>
                  </a:lnTo>
                  <a:lnTo>
                    <a:pt x="0" y="168585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g2bf9e651106_0_73"/>
            <p:cNvSpPr txBox="1"/>
            <p:nvPr/>
          </p:nvSpPr>
          <p:spPr>
            <a:xfrm>
              <a:off x="0" y="-47625"/>
              <a:ext cx="5398800" cy="1733400"/>
            </a:xfrm>
            <a:prstGeom prst="rect">
              <a:avLst/>
            </a:prstGeom>
            <a:noFill/>
            <a:ln>
              <a:noFill/>
            </a:ln>
          </p:spPr>
          <p:txBody>
            <a:bodyPr anchorCtr="0" anchor="ctr" bIns="50800" lIns="50800" spcFirstLastPara="1" rIns="50800" wrap="square" tIns="50800">
              <a:noAutofit/>
            </a:bodyPr>
            <a:lstStyle/>
            <a:p>
              <a:pPr indent="0" lvl="0" marL="0" marR="0" rtl="0" algn="ctr">
                <a:lnSpc>
                  <a:spcPct val="2022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 name="Google Shape;101;g2bf9e651106_0_7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g2bf9e651106_0_73"/>
          <p:cNvSpPr/>
          <p:nvPr/>
        </p:nvSpPr>
        <p:spPr>
          <a:xfrm rot="-1897575">
            <a:off x="-3085479" y="7439059"/>
            <a:ext cx="8711333" cy="8733166"/>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g2bf9e651106_0_73"/>
          <p:cNvSpPr/>
          <p:nvPr/>
        </p:nvSpPr>
        <p:spPr>
          <a:xfrm rot="-1897575">
            <a:off x="14395426" y="-4551480"/>
            <a:ext cx="8711333" cy="8733166"/>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g2bf9e651106_0_73"/>
          <p:cNvSpPr txBox="1"/>
          <p:nvPr/>
        </p:nvSpPr>
        <p:spPr>
          <a:xfrm>
            <a:off x="2223074" y="2920700"/>
            <a:ext cx="8604000" cy="2001000"/>
          </a:xfrm>
          <a:prstGeom prst="rect">
            <a:avLst/>
          </a:prstGeom>
          <a:noFill/>
          <a:ln>
            <a:noFill/>
          </a:ln>
        </p:spPr>
        <p:txBody>
          <a:bodyPr anchorCtr="0" anchor="t" bIns="0" lIns="0" spcFirstLastPara="1" rIns="0" wrap="square" tIns="0">
            <a:spAutoFit/>
          </a:bodyPr>
          <a:lstStyle/>
          <a:p>
            <a:pPr indent="0" lvl="0" marL="0" marR="0" rtl="0" algn="l">
              <a:lnSpc>
                <a:spcPct val="139003"/>
              </a:lnSpc>
              <a:spcBef>
                <a:spcPts val="0"/>
              </a:spcBef>
              <a:spcAft>
                <a:spcPts val="0"/>
              </a:spcAft>
              <a:buNone/>
            </a:pPr>
            <a:r>
              <a:rPr b="1" lang="en-US" sz="13000">
                <a:solidFill>
                  <a:srgbClr val="5B29A1"/>
                </a:solidFill>
              </a:rPr>
              <a:t>Workshop</a:t>
            </a:r>
            <a:endParaRPr b="1" sz="13000">
              <a:solidFill>
                <a:srgbClr val="5B29A1"/>
              </a:solidFill>
            </a:endParaRPr>
          </a:p>
        </p:txBody>
      </p:sp>
      <p:pic>
        <p:nvPicPr>
          <p:cNvPr id="105" name="Google Shape;105;g2bf9e651106_0_73"/>
          <p:cNvPicPr preferRelativeResize="0"/>
          <p:nvPr/>
        </p:nvPicPr>
        <p:blipFill>
          <a:blip r:embed="rId5">
            <a:alphaModFix/>
          </a:blip>
          <a:stretch>
            <a:fillRect/>
          </a:stretch>
        </p:blipFill>
        <p:spPr>
          <a:xfrm>
            <a:off x="6642675" y="5328625"/>
            <a:ext cx="8278625" cy="1883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c27f3a5e7f_0_2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g2c27f3a5e7f_0_2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g2c27f3a5e7f_0_23"/>
          <p:cNvSpPr txBox="1"/>
          <p:nvPr/>
        </p:nvSpPr>
        <p:spPr>
          <a:xfrm>
            <a:off x="4658775" y="511675"/>
            <a:ext cx="84288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Ce qu’on peut faire avec Docker</a:t>
            </a:r>
            <a:endParaRPr b="1" sz="4600">
              <a:solidFill>
                <a:schemeClr val="dk1"/>
              </a:solidFill>
              <a:latin typeface="Calibri"/>
              <a:ea typeface="Calibri"/>
              <a:cs typeface="Calibri"/>
              <a:sym typeface="Calibri"/>
            </a:endParaRPr>
          </a:p>
        </p:txBody>
      </p:sp>
      <p:sp>
        <p:nvSpPr>
          <p:cNvPr id="324" name="Google Shape;324;g2c27f3a5e7f_0_23"/>
          <p:cNvSpPr txBox="1"/>
          <p:nvPr/>
        </p:nvSpPr>
        <p:spPr>
          <a:xfrm>
            <a:off x="1337500" y="2019700"/>
            <a:ext cx="4658700" cy="81540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Créer une infrastructure complète et redondée avec du IaC</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Créer des environnements de développements</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Faire de la CI/CD</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Arrêter de se prendre la tête avec des VM</a:t>
            </a:r>
            <a:endParaRPr sz="3200">
              <a:solidFill>
                <a:schemeClr val="dk1"/>
              </a:solidFill>
              <a:latin typeface="Calibri"/>
              <a:ea typeface="Calibri"/>
              <a:cs typeface="Calibri"/>
              <a:sym typeface="Calibri"/>
            </a:endParaRPr>
          </a:p>
        </p:txBody>
      </p:sp>
      <p:pic>
        <p:nvPicPr>
          <p:cNvPr id="325" name="Google Shape;325;g2c27f3a5e7f_0_23"/>
          <p:cNvPicPr preferRelativeResize="0"/>
          <p:nvPr/>
        </p:nvPicPr>
        <p:blipFill>
          <a:blip r:embed="rId5">
            <a:alphaModFix/>
          </a:blip>
          <a:stretch>
            <a:fillRect/>
          </a:stretch>
        </p:blipFill>
        <p:spPr>
          <a:xfrm>
            <a:off x="11372875" y="1328675"/>
            <a:ext cx="5745999" cy="3899849"/>
          </a:xfrm>
          <a:prstGeom prst="rect">
            <a:avLst/>
          </a:prstGeom>
          <a:noFill/>
          <a:ln>
            <a:noFill/>
          </a:ln>
        </p:spPr>
      </p:pic>
      <p:pic>
        <p:nvPicPr>
          <p:cNvPr id="326" name="Google Shape;326;g2c27f3a5e7f_0_23"/>
          <p:cNvPicPr preferRelativeResize="0"/>
          <p:nvPr/>
        </p:nvPicPr>
        <p:blipFill rotWithShape="1">
          <a:blip r:embed="rId6">
            <a:alphaModFix/>
          </a:blip>
          <a:srcRect b="4639" l="2410" r="-2410" t="-4640"/>
          <a:stretch/>
        </p:blipFill>
        <p:spPr>
          <a:xfrm>
            <a:off x="6307850" y="3488450"/>
            <a:ext cx="4021650" cy="3022525"/>
          </a:xfrm>
          <a:prstGeom prst="rect">
            <a:avLst/>
          </a:prstGeom>
          <a:noFill/>
          <a:ln>
            <a:noFill/>
          </a:ln>
        </p:spPr>
      </p:pic>
      <p:pic>
        <p:nvPicPr>
          <p:cNvPr id="327" name="Google Shape;327;g2c27f3a5e7f_0_23"/>
          <p:cNvPicPr preferRelativeResize="0"/>
          <p:nvPr/>
        </p:nvPicPr>
        <p:blipFill>
          <a:blip r:embed="rId7">
            <a:alphaModFix/>
          </a:blip>
          <a:stretch>
            <a:fillRect/>
          </a:stretch>
        </p:blipFill>
        <p:spPr>
          <a:xfrm>
            <a:off x="10818225" y="5398771"/>
            <a:ext cx="7106100" cy="46915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c27f3a5e7f_0_3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g2c27f3a5e7f_0_3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g2c27f3a5e7f_0_37"/>
          <p:cNvSpPr txBox="1"/>
          <p:nvPr/>
        </p:nvSpPr>
        <p:spPr>
          <a:xfrm>
            <a:off x="4497200" y="502700"/>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Différence entre docker swarm et standalone</a:t>
            </a:r>
            <a:endParaRPr b="1" sz="4600">
              <a:solidFill>
                <a:schemeClr val="dk1"/>
              </a:solidFill>
              <a:latin typeface="Calibri"/>
              <a:ea typeface="Calibri"/>
              <a:cs typeface="Calibri"/>
              <a:sym typeface="Calibri"/>
            </a:endParaRPr>
          </a:p>
        </p:txBody>
      </p:sp>
      <p:graphicFrame>
        <p:nvGraphicFramePr>
          <p:cNvPr id="335" name="Google Shape;335;g2c27f3a5e7f_0_37"/>
          <p:cNvGraphicFramePr/>
          <p:nvPr/>
        </p:nvGraphicFramePr>
        <p:xfrm>
          <a:off x="862725" y="2071750"/>
          <a:ext cx="3000000" cy="3000000"/>
        </p:xfrm>
        <a:graphic>
          <a:graphicData uri="http://schemas.openxmlformats.org/drawingml/2006/table">
            <a:tbl>
              <a:tblPr>
                <a:noFill/>
                <a:tableStyleId>{585EDEFB-6949-414B-B00C-E2C01AA1D829}</a:tableStyleId>
              </a:tblPr>
              <a:tblGrid>
                <a:gridCol w="5461000"/>
                <a:gridCol w="5461000"/>
                <a:gridCol w="5461000"/>
              </a:tblGrid>
              <a:tr h="525075">
                <a:tc>
                  <a:txBody>
                    <a:bodyPr/>
                    <a:lstStyle/>
                    <a:p>
                      <a:pPr indent="0" lvl="0" marL="0" rtl="0" algn="ctr">
                        <a:lnSpc>
                          <a:spcPct val="115000"/>
                        </a:lnSpc>
                        <a:spcBef>
                          <a:spcPts val="0"/>
                        </a:spcBef>
                        <a:spcAft>
                          <a:spcPts val="0"/>
                        </a:spcAft>
                        <a:buNone/>
                      </a:pPr>
                      <a:r>
                        <a:rPr b="1" lang="en-US" sz="2100"/>
                        <a:t>Caractéristique</a:t>
                      </a:r>
                      <a:endParaRPr b="1" sz="2100"/>
                    </a:p>
                  </a:txBody>
                  <a:tcPr marT="91425" marB="91425" marR="91425" marL="91425"/>
                </a:tc>
                <a:tc>
                  <a:txBody>
                    <a:bodyPr/>
                    <a:lstStyle/>
                    <a:p>
                      <a:pPr indent="0" lvl="0" marL="0" rtl="0" algn="ctr">
                        <a:lnSpc>
                          <a:spcPct val="115000"/>
                        </a:lnSpc>
                        <a:spcBef>
                          <a:spcPts val="0"/>
                        </a:spcBef>
                        <a:spcAft>
                          <a:spcPts val="0"/>
                        </a:spcAft>
                        <a:buNone/>
                      </a:pPr>
                      <a:r>
                        <a:rPr b="1" lang="en-US" sz="2100"/>
                        <a:t>Docker Swarm</a:t>
                      </a:r>
                      <a:endParaRPr b="1" sz="2100"/>
                    </a:p>
                  </a:txBody>
                  <a:tcPr marT="91425" marB="91425" marR="91425" marL="91425"/>
                </a:tc>
                <a:tc>
                  <a:txBody>
                    <a:bodyPr/>
                    <a:lstStyle/>
                    <a:p>
                      <a:pPr indent="0" lvl="0" marL="0" rtl="0" algn="ctr">
                        <a:lnSpc>
                          <a:spcPct val="115000"/>
                        </a:lnSpc>
                        <a:spcBef>
                          <a:spcPts val="0"/>
                        </a:spcBef>
                        <a:spcAft>
                          <a:spcPts val="0"/>
                        </a:spcAft>
                        <a:buNone/>
                      </a:pPr>
                      <a:r>
                        <a:rPr b="1" lang="en-US" sz="2100"/>
                        <a:t>Docker Standalone</a:t>
                      </a:r>
                      <a:endParaRPr b="1" sz="2100"/>
                    </a:p>
                  </a:txBody>
                  <a:tcPr marT="91425" marB="91425" marR="91425" marL="91425"/>
                </a:tc>
              </a:tr>
              <a:tr h="840075">
                <a:tc>
                  <a:txBody>
                    <a:bodyPr/>
                    <a:lstStyle/>
                    <a:p>
                      <a:pPr indent="0" lvl="0" marL="0" rtl="0" algn="ctr">
                        <a:spcBef>
                          <a:spcPts val="0"/>
                        </a:spcBef>
                        <a:spcAft>
                          <a:spcPts val="0"/>
                        </a:spcAft>
                        <a:buNone/>
                      </a:pPr>
                      <a:r>
                        <a:rPr b="1" lang="en-US" sz="1800"/>
                        <a:t>Orchestration</a:t>
                      </a:r>
                      <a:endParaRPr b="1" sz="1800"/>
                    </a:p>
                  </a:txBody>
                  <a:tcPr marT="91425" marB="91425" marR="91425" marL="91425"/>
                </a:tc>
                <a:tc>
                  <a:txBody>
                    <a:bodyPr/>
                    <a:lstStyle/>
                    <a:p>
                      <a:pPr indent="0" lvl="0" marL="0" rtl="0" algn="l">
                        <a:spcBef>
                          <a:spcPts val="0"/>
                        </a:spcBef>
                        <a:spcAft>
                          <a:spcPts val="0"/>
                        </a:spcAft>
                        <a:buNone/>
                      </a:pPr>
                      <a:r>
                        <a:rPr lang="en-US" sz="1800"/>
                        <a:t>Offre une orchestration intégrée pour le déploiement et la gestion de clusters de conteneurs.</a:t>
                      </a:r>
                      <a:endParaRPr sz="1800"/>
                    </a:p>
                  </a:txBody>
                  <a:tcPr marT="91425" marB="91425" marR="91425" marL="91425"/>
                </a:tc>
                <a:tc>
                  <a:txBody>
                    <a:bodyPr/>
                    <a:lstStyle/>
                    <a:p>
                      <a:pPr indent="0" lvl="0" marL="0" rtl="0" algn="l">
                        <a:spcBef>
                          <a:spcPts val="0"/>
                        </a:spcBef>
                        <a:spcAft>
                          <a:spcPts val="0"/>
                        </a:spcAft>
                        <a:buNone/>
                      </a:pPr>
                      <a:r>
                        <a:rPr lang="en-US" sz="1800"/>
                        <a:t>Nécessite des outils tiers pour l'orchestration et la gestion de clusters de conteneurs.</a:t>
                      </a:r>
                      <a:endParaRPr sz="1800"/>
                    </a:p>
                  </a:txBody>
                  <a:tcPr marT="91425" marB="91425" marR="91425" marL="91425"/>
                </a:tc>
              </a:tr>
              <a:tr h="840075">
                <a:tc>
                  <a:txBody>
                    <a:bodyPr/>
                    <a:lstStyle/>
                    <a:p>
                      <a:pPr indent="0" lvl="0" marL="0" rtl="0" algn="ctr">
                        <a:spcBef>
                          <a:spcPts val="0"/>
                        </a:spcBef>
                        <a:spcAft>
                          <a:spcPts val="0"/>
                        </a:spcAft>
                        <a:buNone/>
                      </a:pPr>
                      <a:r>
                        <a:rPr b="1" lang="en-US" sz="1800"/>
                        <a:t>Évolutivité</a:t>
                      </a:r>
                      <a:endParaRPr b="1" sz="1800"/>
                    </a:p>
                  </a:txBody>
                  <a:tcPr marT="91425" marB="91425" marR="91425" marL="91425"/>
                </a:tc>
                <a:tc>
                  <a:txBody>
                    <a:bodyPr/>
                    <a:lstStyle/>
                    <a:p>
                      <a:pPr indent="0" lvl="0" marL="0" rtl="0" algn="l">
                        <a:spcBef>
                          <a:spcPts val="0"/>
                        </a:spcBef>
                        <a:spcAft>
                          <a:spcPts val="0"/>
                        </a:spcAft>
                        <a:buNone/>
                      </a:pPr>
                      <a:r>
                        <a:rPr lang="en-US" sz="1800"/>
                        <a:t>Permet de scaler* facilement les services et les conteneurs sur plusieurs hôtes.</a:t>
                      </a:r>
                      <a:endParaRPr sz="1800"/>
                    </a:p>
                  </a:txBody>
                  <a:tcPr marT="91425" marB="91425" marR="91425" marL="91425"/>
                </a:tc>
                <a:tc>
                  <a:txBody>
                    <a:bodyPr/>
                    <a:lstStyle/>
                    <a:p>
                      <a:pPr indent="0" lvl="0" marL="0" rtl="0" algn="l">
                        <a:spcBef>
                          <a:spcPts val="0"/>
                        </a:spcBef>
                        <a:spcAft>
                          <a:spcPts val="0"/>
                        </a:spcAft>
                        <a:buNone/>
                      </a:pPr>
                      <a:r>
                        <a:rPr lang="en-US" sz="1800"/>
                        <a:t>Gestion manuelle de l'évolutivité des conteneurs et des services.</a:t>
                      </a:r>
                      <a:endParaRPr sz="1800"/>
                    </a:p>
                  </a:txBody>
                  <a:tcPr marT="91425" marB="91425" marR="91425" marL="91425"/>
                </a:tc>
              </a:tr>
              <a:tr h="840075">
                <a:tc>
                  <a:txBody>
                    <a:bodyPr/>
                    <a:lstStyle/>
                    <a:p>
                      <a:pPr indent="0" lvl="0" marL="0" rtl="0" algn="ctr">
                        <a:spcBef>
                          <a:spcPts val="0"/>
                        </a:spcBef>
                        <a:spcAft>
                          <a:spcPts val="0"/>
                        </a:spcAft>
                        <a:buNone/>
                      </a:pPr>
                      <a:r>
                        <a:rPr b="1" lang="en-US" sz="1800"/>
                        <a:t>Haute disponibilité</a:t>
                      </a:r>
                      <a:endParaRPr b="1" sz="1800"/>
                    </a:p>
                  </a:txBody>
                  <a:tcPr marT="91425" marB="91425" marR="91425" marL="91425"/>
                </a:tc>
                <a:tc>
                  <a:txBody>
                    <a:bodyPr/>
                    <a:lstStyle/>
                    <a:p>
                      <a:pPr indent="0" lvl="0" marL="0" rtl="0" algn="l">
                        <a:spcBef>
                          <a:spcPts val="0"/>
                        </a:spcBef>
                        <a:spcAft>
                          <a:spcPts val="0"/>
                        </a:spcAft>
                        <a:buNone/>
                      </a:pPr>
                      <a:r>
                        <a:rPr lang="en-US" sz="1800"/>
                        <a:t>Fournit des mécanismes intégrés pour la haute disponibilité des services et des conteneurs.</a:t>
                      </a:r>
                      <a:endParaRPr sz="1800"/>
                    </a:p>
                  </a:txBody>
                  <a:tcPr marT="91425" marB="91425" marR="91425" marL="91425"/>
                </a:tc>
                <a:tc>
                  <a:txBody>
                    <a:bodyPr/>
                    <a:lstStyle/>
                    <a:p>
                      <a:pPr indent="0" lvl="0" marL="0" rtl="0" algn="l">
                        <a:spcBef>
                          <a:spcPts val="0"/>
                        </a:spcBef>
                        <a:spcAft>
                          <a:spcPts val="0"/>
                        </a:spcAft>
                        <a:buNone/>
                      </a:pPr>
                      <a:r>
                        <a:rPr lang="en-US" sz="1800"/>
                        <a:t>Nécessite une configuration manuelle pour la haute disponibilité.</a:t>
                      </a:r>
                      <a:endParaRPr sz="1800"/>
                    </a:p>
                  </a:txBody>
                  <a:tcPr marT="91425" marB="91425" marR="91425" marL="91425"/>
                </a:tc>
              </a:tr>
              <a:tr h="840075">
                <a:tc>
                  <a:txBody>
                    <a:bodyPr/>
                    <a:lstStyle/>
                    <a:p>
                      <a:pPr indent="0" lvl="0" marL="0" rtl="0" algn="ctr">
                        <a:spcBef>
                          <a:spcPts val="0"/>
                        </a:spcBef>
                        <a:spcAft>
                          <a:spcPts val="0"/>
                        </a:spcAft>
                        <a:buNone/>
                      </a:pPr>
                      <a:r>
                        <a:rPr b="1" lang="en-US" sz="1800"/>
                        <a:t>Déploiement simplifié</a:t>
                      </a:r>
                      <a:endParaRPr b="1" sz="1800"/>
                    </a:p>
                  </a:txBody>
                  <a:tcPr marT="91425" marB="91425" marR="91425" marL="91425"/>
                </a:tc>
                <a:tc>
                  <a:txBody>
                    <a:bodyPr/>
                    <a:lstStyle/>
                    <a:p>
                      <a:pPr indent="0" lvl="0" marL="0" rtl="0" algn="l">
                        <a:spcBef>
                          <a:spcPts val="0"/>
                        </a:spcBef>
                        <a:spcAft>
                          <a:spcPts val="0"/>
                        </a:spcAft>
                        <a:buNone/>
                      </a:pPr>
                      <a:r>
                        <a:rPr lang="en-US" sz="1800"/>
                        <a:t>Facilite le déploiement et la gestion des applications distribuées sur plusieurs hôtes.</a:t>
                      </a:r>
                      <a:endParaRPr sz="1800"/>
                    </a:p>
                  </a:txBody>
                  <a:tcPr marT="91425" marB="91425" marR="91425" marL="91425"/>
                </a:tc>
                <a:tc>
                  <a:txBody>
                    <a:bodyPr/>
                    <a:lstStyle/>
                    <a:p>
                      <a:pPr indent="0" lvl="0" marL="0" rtl="0" algn="l">
                        <a:spcBef>
                          <a:spcPts val="0"/>
                        </a:spcBef>
                        <a:spcAft>
                          <a:spcPts val="0"/>
                        </a:spcAft>
                        <a:buNone/>
                      </a:pPr>
                      <a:r>
                        <a:rPr lang="en-US" sz="1800"/>
                        <a:t>Requiert une configuration et une gestion plus complexes pour le déploiement sur plusieurs hôtes.</a:t>
                      </a:r>
                      <a:endParaRPr sz="1800"/>
                    </a:p>
                  </a:txBody>
                  <a:tcPr marT="91425" marB="91425" marR="91425" marL="91425"/>
                </a:tc>
              </a:tr>
              <a:tr h="546025">
                <a:tc>
                  <a:txBody>
                    <a:bodyPr/>
                    <a:lstStyle/>
                    <a:p>
                      <a:pPr indent="0" lvl="0" marL="0" rtl="0" algn="ctr">
                        <a:spcBef>
                          <a:spcPts val="0"/>
                        </a:spcBef>
                        <a:spcAft>
                          <a:spcPts val="0"/>
                        </a:spcAft>
                        <a:buNone/>
                      </a:pPr>
                      <a:r>
                        <a:rPr b="1" lang="en-US" sz="1800"/>
                        <a:t>Intégration avec Docker</a:t>
                      </a:r>
                      <a:endParaRPr b="1" sz="1800"/>
                    </a:p>
                  </a:txBody>
                  <a:tcPr marT="91425" marB="91425" marR="91425" marL="91425"/>
                </a:tc>
                <a:tc>
                  <a:txBody>
                    <a:bodyPr/>
                    <a:lstStyle/>
                    <a:p>
                      <a:pPr indent="0" lvl="0" marL="0" rtl="0" algn="l">
                        <a:spcBef>
                          <a:spcPts val="0"/>
                        </a:spcBef>
                        <a:spcAft>
                          <a:spcPts val="0"/>
                        </a:spcAft>
                        <a:buNone/>
                      </a:pPr>
                      <a:r>
                        <a:rPr lang="en-US" sz="1800"/>
                        <a:t>Intégré dans Docker Engine en tant que fonctionnalité native.</a:t>
                      </a:r>
                      <a:endParaRPr sz="1800"/>
                    </a:p>
                  </a:txBody>
                  <a:tcPr marT="91425" marB="91425" marR="91425" marL="91425"/>
                </a:tc>
                <a:tc>
                  <a:txBody>
                    <a:bodyPr/>
                    <a:lstStyle/>
                    <a:p>
                      <a:pPr indent="0" lvl="0" marL="0" rtl="0" algn="l">
                        <a:spcBef>
                          <a:spcPts val="0"/>
                        </a:spcBef>
                        <a:spcAft>
                          <a:spcPts val="0"/>
                        </a:spcAft>
                        <a:buNone/>
                      </a:pPr>
                      <a:r>
                        <a:rPr lang="en-US" sz="1800"/>
                        <a:t>Indépendant de Docker Engine, bien que compatible avec Docker.</a:t>
                      </a:r>
                      <a:endParaRPr sz="1800"/>
                    </a:p>
                  </a:txBody>
                  <a:tcPr marT="91425" marB="91425" marR="91425" marL="91425"/>
                </a:tc>
              </a:tr>
              <a:tr h="840075">
                <a:tc>
                  <a:txBody>
                    <a:bodyPr/>
                    <a:lstStyle/>
                    <a:p>
                      <a:pPr indent="0" lvl="0" marL="0" rtl="0" algn="ctr">
                        <a:spcBef>
                          <a:spcPts val="0"/>
                        </a:spcBef>
                        <a:spcAft>
                          <a:spcPts val="0"/>
                        </a:spcAft>
                        <a:buNone/>
                      </a:pPr>
                      <a:r>
                        <a:rPr b="1" lang="en-US" sz="1800"/>
                        <a:t>Interface utilisateur</a:t>
                      </a:r>
                      <a:endParaRPr b="1" sz="1800"/>
                    </a:p>
                  </a:txBody>
                  <a:tcPr marT="91425" marB="91425" marR="91425" marL="91425"/>
                </a:tc>
                <a:tc>
                  <a:txBody>
                    <a:bodyPr/>
                    <a:lstStyle/>
                    <a:p>
                      <a:pPr indent="0" lvl="0" marL="0" rtl="0" algn="l">
                        <a:spcBef>
                          <a:spcPts val="0"/>
                        </a:spcBef>
                        <a:spcAft>
                          <a:spcPts val="0"/>
                        </a:spcAft>
                        <a:buNone/>
                      </a:pPr>
                      <a:r>
                        <a:rPr lang="en-US" sz="1800"/>
                        <a:t>Propose une interface utilisateur conviviale pour la gestion des clusters.</a:t>
                      </a:r>
                      <a:endParaRPr sz="1800"/>
                    </a:p>
                  </a:txBody>
                  <a:tcPr marT="91425" marB="91425" marR="91425" marL="91425"/>
                </a:tc>
                <a:tc>
                  <a:txBody>
                    <a:bodyPr/>
                    <a:lstStyle/>
                    <a:p>
                      <a:pPr indent="0" lvl="0" marL="0" rtl="0" algn="l">
                        <a:spcBef>
                          <a:spcPts val="0"/>
                        </a:spcBef>
                        <a:spcAft>
                          <a:spcPts val="0"/>
                        </a:spcAft>
                        <a:buNone/>
                      </a:pPr>
                      <a:r>
                        <a:rPr lang="en-US" sz="1800"/>
                        <a:t>N/A (utilisation d'outils tiers pour la gestion).</a:t>
                      </a:r>
                      <a:endParaRPr sz="1800"/>
                    </a:p>
                  </a:txBody>
                  <a:tcPr marT="91425" marB="91425" marR="91425" marL="91425"/>
                </a:tc>
              </a:tr>
              <a:tr h="840075">
                <a:tc>
                  <a:txBody>
                    <a:bodyPr/>
                    <a:lstStyle/>
                    <a:p>
                      <a:pPr indent="0" lvl="0" marL="0" rtl="0" algn="ctr">
                        <a:spcBef>
                          <a:spcPts val="0"/>
                        </a:spcBef>
                        <a:spcAft>
                          <a:spcPts val="0"/>
                        </a:spcAft>
                        <a:buNone/>
                      </a:pPr>
                      <a:r>
                        <a:rPr b="1" lang="en-US" sz="1800"/>
                        <a:t>Gestion des erreurs</a:t>
                      </a:r>
                      <a:endParaRPr b="1" sz="1800"/>
                    </a:p>
                  </a:txBody>
                  <a:tcPr marT="91425" marB="91425" marR="91425" marL="91425"/>
                </a:tc>
                <a:tc>
                  <a:txBody>
                    <a:bodyPr/>
                    <a:lstStyle/>
                    <a:p>
                      <a:pPr indent="0" lvl="0" marL="0" rtl="0" algn="l">
                        <a:spcBef>
                          <a:spcPts val="0"/>
                        </a:spcBef>
                        <a:spcAft>
                          <a:spcPts val="0"/>
                        </a:spcAft>
                        <a:buNone/>
                      </a:pPr>
                      <a:r>
                        <a:rPr lang="en-US" sz="1800"/>
                        <a:t>Gère automatiquement les erreurs et les pannes au niveau du cluster.</a:t>
                      </a:r>
                      <a:endParaRPr sz="1800"/>
                    </a:p>
                  </a:txBody>
                  <a:tcPr marT="91425" marB="91425" marR="91425" marL="91425"/>
                </a:tc>
                <a:tc>
                  <a:txBody>
                    <a:bodyPr/>
                    <a:lstStyle/>
                    <a:p>
                      <a:pPr indent="0" lvl="0" marL="0" rtl="0" algn="l">
                        <a:spcBef>
                          <a:spcPts val="0"/>
                        </a:spcBef>
                        <a:spcAft>
                          <a:spcPts val="0"/>
                        </a:spcAft>
                        <a:buNone/>
                      </a:pPr>
                      <a:r>
                        <a:rPr lang="en-US" sz="1800"/>
                        <a:t>Gestion manuelle des erreurs et des pannes.</a:t>
                      </a:r>
                      <a:endParaRPr sz="1800"/>
                    </a:p>
                  </a:txBody>
                  <a:tcPr marT="91425" marB="91425" marR="91425" marL="91425"/>
                </a:tc>
              </a:tr>
              <a:tr h="840075">
                <a:tc>
                  <a:txBody>
                    <a:bodyPr/>
                    <a:lstStyle/>
                    <a:p>
                      <a:pPr indent="0" lvl="0" marL="0" rtl="0" algn="ctr">
                        <a:spcBef>
                          <a:spcPts val="0"/>
                        </a:spcBef>
                        <a:spcAft>
                          <a:spcPts val="0"/>
                        </a:spcAft>
                        <a:buNone/>
                      </a:pPr>
                      <a:r>
                        <a:rPr b="1" lang="en-US" sz="1800"/>
                        <a:t>Sécurité</a:t>
                      </a:r>
                      <a:endParaRPr b="1" sz="1800"/>
                    </a:p>
                  </a:txBody>
                  <a:tcPr marT="91425" marB="91425" marR="91425" marL="91425"/>
                </a:tc>
                <a:tc>
                  <a:txBody>
                    <a:bodyPr/>
                    <a:lstStyle/>
                    <a:p>
                      <a:pPr indent="0" lvl="0" marL="0" rtl="0" algn="l">
                        <a:spcBef>
                          <a:spcPts val="0"/>
                        </a:spcBef>
                        <a:spcAft>
                          <a:spcPts val="0"/>
                        </a:spcAft>
                        <a:buNone/>
                      </a:pPr>
                      <a:r>
                        <a:rPr lang="en-US" sz="1800"/>
                        <a:t>Intégration de fonctionnalités de sécurité pour les clusters de conteneurs.</a:t>
                      </a:r>
                      <a:endParaRPr sz="1800"/>
                    </a:p>
                  </a:txBody>
                  <a:tcPr marT="91425" marB="91425" marR="91425" marL="91425"/>
                </a:tc>
                <a:tc>
                  <a:txBody>
                    <a:bodyPr/>
                    <a:lstStyle/>
                    <a:p>
                      <a:pPr indent="0" lvl="0" marL="0" rtl="0" algn="l">
                        <a:spcBef>
                          <a:spcPts val="0"/>
                        </a:spcBef>
                        <a:spcAft>
                          <a:spcPts val="0"/>
                        </a:spcAft>
                        <a:buNone/>
                      </a:pPr>
                      <a:r>
                        <a:rPr lang="en-US" sz="1800"/>
                        <a:t>Requiert une configuration et une gestion manuelles de la sécurité.</a:t>
                      </a:r>
                      <a:endParaRPr sz="1800"/>
                    </a:p>
                  </a:txBody>
                  <a:tcPr marT="91425" marB="91425" marR="91425" marL="91425"/>
                </a:tc>
              </a:tr>
            </a:tbl>
          </a:graphicData>
        </a:graphic>
      </p:graphicFrame>
      <p:sp>
        <p:nvSpPr>
          <p:cNvPr id="336" name="Google Shape;336;g2c27f3a5e7f_0_37"/>
          <p:cNvSpPr txBox="1"/>
          <p:nvPr/>
        </p:nvSpPr>
        <p:spPr>
          <a:xfrm>
            <a:off x="1048525" y="9366000"/>
            <a:ext cx="160257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scaler : Tiré du mot "scale", signifiant "échelle" en français, c'est un terme utilisé à l'origine dans le monde informatique. En quelques mots, il définit la capacité d'un système (un site web par exemple) à accueillir 50 ou 500 utilisateurs simultanément sans pour autant nuire à ses fonctionnalités ou ses performances.</a:t>
            </a:r>
            <a:endParaRPr>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c2b6ced1bb_4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g2c2b6ced1bb_4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g2c2b6ced1bb_4_0"/>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 </a:t>
            </a:r>
            <a:endParaRPr b="1" sz="4600">
              <a:solidFill>
                <a:schemeClr val="dk1"/>
              </a:solidFill>
              <a:latin typeface="Calibri"/>
              <a:ea typeface="Calibri"/>
              <a:cs typeface="Calibri"/>
              <a:sym typeface="Calibri"/>
            </a:endParaRPr>
          </a:p>
        </p:txBody>
      </p:sp>
      <p:sp>
        <p:nvSpPr>
          <p:cNvPr id="344" name="Google Shape;344;g2c2b6ced1bb_4_0"/>
          <p:cNvSpPr txBox="1"/>
          <p:nvPr/>
        </p:nvSpPr>
        <p:spPr>
          <a:xfrm>
            <a:off x="1374450" y="1983725"/>
            <a:ext cx="6206100" cy="75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chemeClr val="dk1"/>
                </a:solidFill>
                <a:latin typeface="Calibri"/>
                <a:ea typeface="Calibri"/>
                <a:cs typeface="Calibri"/>
                <a:sym typeface="Calibri"/>
              </a:rPr>
              <a:t>A quoi sert une image docker ?</a:t>
            </a:r>
            <a:endParaRPr sz="37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Contient tout pour exécuter une application</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Créée à partir d’un fichier DockerFile</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Légère, efficace et reproductible</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Permet un déploiement cohérent sur différents environnement</a:t>
            </a:r>
            <a:endParaRPr sz="3200">
              <a:solidFill>
                <a:schemeClr val="dk1"/>
              </a:solidFill>
              <a:latin typeface="Calibri"/>
              <a:ea typeface="Calibri"/>
              <a:cs typeface="Calibri"/>
              <a:sym typeface="Calibri"/>
            </a:endParaRPr>
          </a:p>
        </p:txBody>
      </p:sp>
      <p:pic>
        <p:nvPicPr>
          <p:cNvPr id="345" name="Google Shape;345;g2c2b6ced1bb_4_0"/>
          <p:cNvPicPr preferRelativeResize="0"/>
          <p:nvPr/>
        </p:nvPicPr>
        <p:blipFill>
          <a:blip r:embed="rId5">
            <a:alphaModFix/>
          </a:blip>
          <a:stretch>
            <a:fillRect/>
          </a:stretch>
        </p:blipFill>
        <p:spPr>
          <a:xfrm>
            <a:off x="7732950" y="1596375"/>
            <a:ext cx="10402651" cy="51517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c99a322d93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g2c99a322d93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g2c99a322d93_0_0"/>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 </a:t>
            </a:r>
            <a:endParaRPr b="1" sz="4600">
              <a:solidFill>
                <a:schemeClr val="dk1"/>
              </a:solidFill>
              <a:latin typeface="Calibri"/>
              <a:ea typeface="Calibri"/>
              <a:cs typeface="Calibri"/>
              <a:sym typeface="Calibri"/>
            </a:endParaRPr>
          </a:p>
        </p:txBody>
      </p:sp>
      <p:pic>
        <p:nvPicPr>
          <p:cNvPr id="353" name="Google Shape;353;g2c99a322d93_0_0"/>
          <p:cNvPicPr preferRelativeResize="0"/>
          <p:nvPr/>
        </p:nvPicPr>
        <p:blipFill>
          <a:blip r:embed="rId5">
            <a:alphaModFix/>
          </a:blip>
          <a:stretch>
            <a:fillRect/>
          </a:stretch>
        </p:blipFill>
        <p:spPr>
          <a:xfrm>
            <a:off x="3441525" y="2386638"/>
            <a:ext cx="11133451" cy="551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c2b6ced1bb_0_4"/>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g2c2b6ced1bb_0_4"/>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g2c2b6ced1bb_0_4"/>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a:t>
            </a:r>
            <a:endParaRPr b="1" sz="4600">
              <a:solidFill>
                <a:schemeClr val="dk1"/>
              </a:solidFill>
              <a:latin typeface="Calibri"/>
              <a:ea typeface="Calibri"/>
              <a:cs typeface="Calibri"/>
              <a:sym typeface="Calibri"/>
            </a:endParaRPr>
          </a:p>
        </p:txBody>
      </p:sp>
      <p:sp>
        <p:nvSpPr>
          <p:cNvPr id="361" name="Google Shape;361;g2c2b6ced1bb_0_4"/>
          <p:cNvSpPr txBox="1"/>
          <p:nvPr/>
        </p:nvSpPr>
        <p:spPr>
          <a:xfrm>
            <a:off x="993450" y="1983725"/>
            <a:ext cx="6544800" cy="6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chemeClr val="dk1"/>
                </a:solidFill>
                <a:latin typeface="Calibri"/>
                <a:ea typeface="Calibri"/>
                <a:cs typeface="Calibri"/>
                <a:sym typeface="Calibri"/>
              </a:rPr>
              <a:t>Pourquoi faire sa propre image ?</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Connaître les dépendances dont on a besoin.</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 pas faire confiance à autrui</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(CVE présente, virus etc…)</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Possibilité de rendre son image plus légère et plus stable.</a:t>
            </a:r>
            <a:endParaRPr sz="3200">
              <a:solidFill>
                <a:schemeClr val="dk1"/>
              </a:solidFill>
              <a:latin typeface="Calibri"/>
              <a:ea typeface="Calibri"/>
              <a:cs typeface="Calibri"/>
              <a:sym typeface="Calibri"/>
            </a:endParaRPr>
          </a:p>
        </p:txBody>
      </p:sp>
      <p:pic>
        <p:nvPicPr>
          <p:cNvPr id="362" name="Google Shape;362;g2c2b6ced1bb_0_4"/>
          <p:cNvPicPr preferRelativeResize="0"/>
          <p:nvPr/>
        </p:nvPicPr>
        <p:blipFill>
          <a:blip r:embed="rId5">
            <a:alphaModFix/>
          </a:blip>
          <a:stretch>
            <a:fillRect/>
          </a:stretch>
        </p:blipFill>
        <p:spPr>
          <a:xfrm>
            <a:off x="8356400" y="5753388"/>
            <a:ext cx="2979125" cy="1982475"/>
          </a:xfrm>
          <a:prstGeom prst="rect">
            <a:avLst/>
          </a:prstGeom>
          <a:noFill/>
          <a:ln>
            <a:noFill/>
          </a:ln>
        </p:spPr>
      </p:pic>
      <p:pic>
        <p:nvPicPr>
          <p:cNvPr id="363" name="Google Shape;363;g2c2b6ced1bb_0_4"/>
          <p:cNvPicPr preferRelativeResize="0"/>
          <p:nvPr/>
        </p:nvPicPr>
        <p:blipFill>
          <a:blip r:embed="rId6">
            <a:alphaModFix/>
          </a:blip>
          <a:stretch>
            <a:fillRect/>
          </a:stretch>
        </p:blipFill>
        <p:spPr>
          <a:xfrm>
            <a:off x="11335525" y="1177400"/>
            <a:ext cx="4906076" cy="4276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c2b6ced1bb_4_1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g2c2b6ced1bb_4_1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g2c2b6ced1bb_4_13"/>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a:t>
            </a:r>
            <a:endParaRPr b="1" sz="4600">
              <a:solidFill>
                <a:schemeClr val="dk1"/>
              </a:solidFill>
              <a:latin typeface="Calibri"/>
              <a:ea typeface="Calibri"/>
              <a:cs typeface="Calibri"/>
              <a:sym typeface="Calibri"/>
            </a:endParaRPr>
          </a:p>
        </p:txBody>
      </p:sp>
      <p:sp>
        <p:nvSpPr>
          <p:cNvPr id="371" name="Google Shape;371;g2c2b6ced1bb_4_13"/>
          <p:cNvSpPr txBox="1"/>
          <p:nvPr/>
        </p:nvSpPr>
        <p:spPr>
          <a:xfrm>
            <a:off x="3337075" y="1890325"/>
            <a:ext cx="11406300" cy="5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3 </a:t>
            </a:r>
            <a:r>
              <a:rPr b="1" lang="en-US" sz="3200">
                <a:solidFill>
                  <a:schemeClr val="dk1"/>
                </a:solidFill>
                <a:latin typeface="Calibri"/>
                <a:ea typeface="Calibri"/>
                <a:cs typeface="Calibri"/>
                <a:sym typeface="Calibri"/>
              </a:rPr>
              <a:t>Étapes</a:t>
            </a:r>
            <a:r>
              <a:rPr b="1" lang="en-US" sz="3200">
                <a:solidFill>
                  <a:schemeClr val="dk1"/>
                </a:solidFill>
                <a:latin typeface="Calibri"/>
                <a:ea typeface="Calibri"/>
                <a:cs typeface="Calibri"/>
                <a:sym typeface="Calibri"/>
              </a:rPr>
              <a:t> pour créer sa propre image docker</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p:txBody>
      </p:sp>
      <p:pic>
        <p:nvPicPr>
          <p:cNvPr id="372" name="Google Shape;372;g2c2b6ced1bb_4_13"/>
          <p:cNvPicPr preferRelativeResize="0"/>
          <p:nvPr/>
        </p:nvPicPr>
        <p:blipFill>
          <a:blip r:embed="rId5">
            <a:alphaModFix/>
          </a:blip>
          <a:stretch>
            <a:fillRect/>
          </a:stretch>
        </p:blipFill>
        <p:spPr>
          <a:xfrm>
            <a:off x="3203725" y="2536325"/>
            <a:ext cx="12674800" cy="6277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c2b6ced1bb_4_2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g2c2b6ced1bb_4_2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g2c2b6ced1bb_4_25"/>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a:t>
            </a:r>
            <a:endParaRPr b="1" sz="4600">
              <a:solidFill>
                <a:schemeClr val="dk1"/>
              </a:solidFill>
              <a:latin typeface="Calibri"/>
              <a:ea typeface="Calibri"/>
              <a:cs typeface="Calibri"/>
              <a:sym typeface="Calibri"/>
            </a:endParaRPr>
          </a:p>
        </p:txBody>
      </p:sp>
      <p:sp>
        <p:nvSpPr>
          <p:cNvPr id="380" name="Google Shape;380;g2c2b6ced1bb_4_25"/>
          <p:cNvSpPr txBox="1"/>
          <p:nvPr/>
        </p:nvSpPr>
        <p:spPr>
          <a:xfrm>
            <a:off x="-91925" y="2652325"/>
            <a:ext cx="11406300" cy="578100"/>
          </a:xfrm>
          <a:prstGeom prst="rect">
            <a:avLst/>
          </a:prstGeom>
          <a:noFill/>
          <a:ln>
            <a:noFill/>
          </a:ln>
        </p:spPr>
        <p:txBody>
          <a:bodyPr anchorCtr="0" anchor="t" bIns="91425" lIns="91425" spcFirstLastPara="1" rIns="91425" wrap="square" tIns="91425">
            <a:noAutofit/>
          </a:bodyPr>
          <a:lstStyle/>
          <a:p>
            <a:pPr indent="-431800" lvl="0" marL="457200" rtl="0" algn="ctr">
              <a:spcBef>
                <a:spcPts val="0"/>
              </a:spcBef>
              <a:spcAft>
                <a:spcPts val="0"/>
              </a:spcAft>
              <a:buClr>
                <a:schemeClr val="dk1"/>
              </a:buClr>
              <a:buSzPts val="3200"/>
              <a:buFont typeface="Calibri"/>
              <a:buAutoNum type="arabicParenR"/>
            </a:pPr>
            <a:r>
              <a:rPr b="1" lang="en-US" sz="3200">
                <a:solidFill>
                  <a:schemeClr val="dk1"/>
                </a:solidFill>
                <a:latin typeface="Calibri"/>
                <a:ea typeface="Calibri"/>
                <a:cs typeface="Calibri"/>
                <a:sym typeface="Calibri"/>
              </a:rPr>
              <a:t>Exemple de DockerFile</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p:txBody>
      </p:sp>
      <p:pic>
        <p:nvPicPr>
          <p:cNvPr id="381" name="Google Shape;381;g2c2b6ced1bb_4_25"/>
          <p:cNvPicPr preferRelativeResize="0"/>
          <p:nvPr/>
        </p:nvPicPr>
        <p:blipFill>
          <a:blip r:embed="rId5">
            <a:alphaModFix/>
          </a:blip>
          <a:stretch>
            <a:fillRect/>
          </a:stretch>
        </p:blipFill>
        <p:spPr>
          <a:xfrm>
            <a:off x="-205463" y="2468425"/>
            <a:ext cx="12011238" cy="8309549"/>
          </a:xfrm>
          <a:prstGeom prst="rect">
            <a:avLst/>
          </a:prstGeom>
          <a:noFill/>
          <a:ln>
            <a:noFill/>
          </a:ln>
        </p:spPr>
      </p:pic>
      <p:grpSp>
        <p:nvGrpSpPr>
          <p:cNvPr id="382" name="Google Shape;382;g2c2b6ced1bb_4_25"/>
          <p:cNvGrpSpPr/>
          <p:nvPr/>
        </p:nvGrpSpPr>
        <p:grpSpPr>
          <a:xfrm>
            <a:off x="11314375" y="3293575"/>
            <a:ext cx="7063487" cy="3114075"/>
            <a:chOff x="11689448" y="2881191"/>
            <a:chExt cx="6892552" cy="2965221"/>
          </a:xfrm>
        </p:grpSpPr>
        <p:pic>
          <p:nvPicPr>
            <p:cNvPr id="383" name="Google Shape;383;g2c2b6ced1bb_4_25"/>
            <p:cNvPicPr preferRelativeResize="0"/>
            <p:nvPr/>
          </p:nvPicPr>
          <p:blipFill>
            <a:blip r:embed="rId6">
              <a:alphaModFix/>
            </a:blip>
            <a:stretch>
              <a:fillRect/>
            </a:stretch>
          </p:blipFill>
          <p:spPr>
            <a:xfrm>
              <a:off x="11689448" y="2881191"/>
              <a:ext cx="6892552" cy="2965221"/>
            </a:xfrm>
            <a:prstGeom prst="rect">
              <a:avLst/>
            </a:prstGeom>
            <a:noFill/>
            <a:ln>
              <a:noFill/>
            </a:ln>
          </p:spPr>
        </p:pic>
        <p:sp>
          <p:nvSpPr>
            <p:cNvPr id="384" name="Google Shape;384;g2c2b6ced1bb_4_25"/>
            <p:cNvSpPr txBox="1"/>
            <p:nvPr/>
          </p:nvSpPr>
          <p:spPr>
            <a:xfrm>
              <a:off x="12119150" y="2881200"/>
              <a:ext cx="5864700" cy="57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3200">
                  <a:solidFill>
                    <a:schemeClr val="dk1"/>
                  </a:solidFill>
                  <a:latin typeface="Calibri"/>
                  <a:ea typeface="Calibri"/>
                  <a:cs typeface="Calibri"/>
                  <a:sym typeface="Calibri"/>
                </a:rPr>
                <a:t>2)   Build </a:t>
              </a:r>
              <a:r>
                <a:rPr b="1" lang="en-US" sz="3200">
                  <a:solidFill>
                    <a:schemeClr val="dk1"/>
                  </a:solidFill>
                  <a:latin typeface="Calibri"/>
                  <a:ea typeface="Calibri"/>
                  <a:cs typeface="Calibri"/>
                  <a:sym typeface="Calibri"/>
                </a:rPr>
                <a:t>de DockerFile</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p:txBody>
        </p:sp>
      </p:grpSp>
      <p:pic>
        <p:nvPicPr>
          <p:cNvPr id="385" name="Google Shape;385;g2c2b6ced1bb_4_25"/>
          <p:cNvPicPr preferRelativeResize="0"/>
          <p:nvPr/>
        </p:nvPicPr>
        <p:blipFill>
          <a:blip r:embed="rId7">
            <a:alphaModFix/>
          </a:blip>
          <a:stretch>
            <a:fillRect/>
          </a:stretch>
        </p:blipFill>
        <p:spPr>
          <a:xfrm>
            <a:off x="10948775" y="6407650"/>
            <a:ext cx="8153025" cy="3231075"/>
          </a:xfrm>
          <a:prstGeom prst="rect">
            <a:avLst/>
          </a:prstGeom>
          <a:noFill/>
          <a:ln>
            <a:noFill/>
          </a:ln>
        </p:spPr>
      </p:pic>
      <p:sp>
        <p:nvSpPr>
          <p:cNvPr id="386" name="Google Shape;386;g2c2b6ced1bb_4_25"/>
          <p:cNvSpPr txBox="1"/>
          <p:nvPr/>
        </p:nvSpPr>
        <p:spPr>
          <a:xfrm>
            <a:off x="11970225" y="6596425"/>
            <a:ext cx="56154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3) Run de notre image custom</a:t>
            </a:r>
            <a:endParaRPr b="1" sz="3200">
              <a:solidFill>
                <a:schemeClr val="dk1"/>
              </a:solidFill>
              <a:latin typeface="Calibri"/>
              <a:ea typeface="Calibri"/>
              <a:cs typeface="Calibri"/>
              <a:sym typeface="Calibri"/>
            </a:endParaRPr>
          </a:p>
        </p:txBody>
      </p:sp>
      <p:sp>
        <p:nvSpPr>
          <p:cNvPr id="387" name="Google Shape;387;g2c2b6ced1bb_4_25"/>
          <p:cNvSpPr/>
          <p:nvPr/>
        </p:nvSpPr>
        <p:spPr>
          <a:xfrm>
            <a:off x="10948775" y="4431200"/>
            <a:ext cx="1337100" cy="801300"/>
          </a:xfrm>
          <a:prstGeom prst="right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8" name="Google Shape;388;g2c2b6ced1bb_4_25"/>
          <p:cNvSpPr/>
          <p:nvPr/>
        </p:nvSpPr>
        <p:spPr>
          <a:xfrm>
            <a:off x="14398275" y="5549350"/>
            <a:ext cx="759300" cy="1166400"/>
          </a:xfrm>
          <a:prstGeom prst="down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9" name="Google Shape;389;g2c2b6ced1bb_4_25"/>
          <p:cNvSpPr txBox="1"/>
          <p:nvPr/>
        </p:nvSpPr>
        <p:spPr>
          <a:xfrm>
            <a:off x="6016675" y="1443975"/>
            <a:ext cx="5557800" cy="8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1ère méthode</a:t>
            </a:r>
            <a:endParaRPr b="1" sz="32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c537356e15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g2c537356e15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g2c537356e15_0_0"/>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Multi-Stages Build</a:t>
            </a:r>
            <a:endParaRPr b="1" sz="4600">
              <a:solidFill>
                <a:schemeClr val="dk1"/>
              </a:solidFill>
              <a:latin typeface="Calibri"/>
              <a:ea typeface="Calibri"/>
              <a:cs typeface="Calibri"/>
              <a:sym typeface="Calibri"/>
            </a:endParaRPr>
          </a:p>
        </p:txBody>
      </p:sp>
      <p:pic>
        <p:nvPicPr>
          <p:cNvPr id="397" name="Google Shape;397;g2c537356e15_0_0"/>
          <p:cNvPicPr preferRelativeResize="0"/>
          <p:nvPr/>
        </p:nvPicPr>
        <p:blipFill>
          <a:blip r:embed="rId5">
            <a:alphaModFix/>
          </a:blip>
          <a:stretch>
            <a:fillRect/>
          </a:stretch>
        </p:blipFill>
        <p:spPr>
          <a:xfrm>
            <a:off x="6668963" y="1443975"/>
            <a:ext cx="11196519" cy="8538226"/>
          </a:xfrm>
          <a:prstGeom prst="rect">
            <a:avLst/>
          </a:prstGeom>
          <a:noFill/>
          <a:ln>
            <a:noFill/>
          </a:ln>
        </p:spPr>
      </p:pic>
      <p:sp>
        <p:nvSpPr>
          <p:cNvPr id="398" name="Google Shape;398;g2c537356e15_0_0"/>
          <p:cNvSpPr txBox="1"/>
          <p:nvPr/>
        </p:nvSpPr>
        <p:spPr>
          <a:xfrm>
            <a:off x="263225" y="2805550"/>
            <a:ext cx="4718400" cy="63480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Avoir le stricte minimum</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Rendre son image encore plus légère</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 pas avoir de binaire exploitable</a:t>
            </a:r>
            <a:br>
              <a:rPr lang="en-US" sz="3200">
                <a:solidFill>
                  <a:schemeClr val="dk1"/>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Créer ses binaires dans le docker file</a:t>
            </a:r>
            <a:endParaRPr sz="3200">
              <a:solidFill>
                <a:schemeClr val="dk1"/>
              </a:solidFill>
              <a:latin typeface="Calibri"/>
              <a:ea typeface="Calibri"/>
              <a:cs typeface="Calibri"/>
              <a:sym typeface="Calibri"/>
            </a:endParaRPr>
          </a:p>
        </p:txBody>
      </p:sp>
      <p:sp>
        <p:nvSpPr>
          <p:cNvPr id="399" name="Google Shape;399;g2c537356e15_0_0"/>
          <p:cNvSpPr/>
          <p:nvPr/>
        </p:nvSpPr>
        <p:spPr>
          <a:xfrm flipH="1" rot="-1194">
            <a:off x="11345277" y="4116025"/>
            <a:ext cx="1728000" cy="801300"/>
          </a:xfrm>
          <a:prstGeom prst="right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0" name="Google Shape;400;g2c537356e15_0_0"/>
          <p:cNvSpPr/>
          <p:nvPr/>
        </p:nvSpPr>
        <p:spPr>
          <a:xfrm flipH="1" rot="-1194">
            <a:off x="13212152" y="7994975"/>
            <a:ext cx="1728000" cy="801300"/>
          </a:xfrm>
          <a:prstGeom prst="right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1" name="Google Shape;401;g2c537356e15_0_0"/>
          <p:cNvSpPr txBox="1"/>
          <p:nvPr/>
        </p:nvSpPr>
        <p:spPr>
          <a:xfrm>
            <a:off x="13073275" y="4199575"/>
            <a:ext cx="14736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Stage1</a:t>
            </a:r>
            <a:endParaRPr sz="3200">
              <a:solidFill>
                <a:schemeClr val="lt1"/>
              </a:solidFill>
              <a:latin typeface="Calibri"/>
              <a:ea typeface="Calibri"/>
              <a:cs typeface="Calibri"/>
              <a:sym typeface="Calibri"/>
            </a:endParaRPr>
          </a:p>
        </p:txBody>
      </p:sp>
      <p:sp>
        <p:nvSpPr>
          <p:cNvPr id="402" name="Google Shape;402;g2c537356e15_0_0"/>
          <p:cNvSpPr txBox="1"/>
          <p:nvPr/>
        </p:nvSpPr>
        <p:spPr>
          <a:xfrm>
            <a:off x="14940150" y="8070875"/>
            <a:ext cx="14736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Stage2</a:t>
            </a:r>
            <a:endParaRPr sz="32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c318e77871_0_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g2c318e77871_0_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g2c318e77871_0_1"/>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a:t>
            </a:r>
            <a:endParaRPr b="1" sz="4600">
              <a:solidFill>
                <a:schemeClr val="dk1"/>
              </a:solidFill>
              <a:latin typeface="Calibri"/>
              <a:ea typeface="Calibri"/>
              <a:cs typeface="Calibri"/>
              <a:sym typeface="Calibri"/>
            </a:endParaRPr>
          </a:p>
        </p:txBody>
      </p:sp>
      <p:sp>
        <p:nvSpPr>
          <p:cNvPr id="410" name="Google Shape;410;g2c318e77871_0_1"/>
          <p:cNvSpPr txBox="1"/>
          <p:nvPr/>
        </p:nvSpPr>
        <p:spPr>
          <a:xfrm>
            <a:off x="6016675" y="1443975"/>
            <a:ext cx="5557800" cy="8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2ème</a:t>
            </a:r>
            <a:r>
              <a:rPr b="1" lang="en-US" sz="3200">
                <a:solidFill>
                  <a:schemeClr val="dk1"/>
                </a:solidFill>
                <a:latin typeface="Calibri"/>
                <a:ea typeface="Calibri"/>
                <a:cs typeface="Calibri"/>
                <a:sym typeface="Calibri"/>
              </a:rPr>
              <a:t> méthode</a:t>
            </a:r>
            <a:endParaRPr b="1" sz="3200">
              <a:solidFill>
                <a:schemeClr val="dk1"/>
              </a:solidFill>
              <a:latin typeface="Calibri"/>
              <a:ea typeface="Calibri"/>
              <a:cs typeface="Calibri"/>
              <a:sym typeface="Calibri"/>
            </a:endParaRPr>
          </a:p>
        </p:txBody>
      </p:sp>
      <p:sp>
        <p:nvSpPr>
          <p:cNvPr id="411" name="Google Shape;411;g2c318e77871_0_1"/>
          <p:cNvSpPr txBox="1"/>
          <p:nvPr/>
        </p:nvSpPr>
        <p:spPr>
          <a:xfrm>
            <a:off x="3403500" y="2269000"/>
            <a:ext cx="11727600" cy="59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a:t>
            </a:r>
            <a:r>
              <a:rPr b="1" lang="en-US" sz="3400">
                <a:solidFill>
                  <a:schemeClr val="dk1"/>
                </a:solidFill>
                <a:latin typeface="Calibri"/>
                <a:ea typeface="Calibri"/>
                <a:cs typeface="Calibri"/>
                <a:sym typeface="Calibri"/>
              </a:rPr>
              <a:t>Répondre à ces questions :</a:t>
            </a:r>
            <a:endParaRPr b="1" sz="34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Quel langage vous utilisez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Quelle version de votre langage vous utilisez ?</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Sur quel port est bind l’application</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Quelle commande on utilise pour lancer l’application ?</a:t>
            </a:r>
            <a:endParaRPr sz="3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c318e77871_0_2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g2c318e77871_0_2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g2c318e77871_0_20"/>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Image Docker</a:t>
            </a:r>
            <a:endParaRPr b="1" sz="4600">
              <a:solidFill>
                <a:schemeClr val="dk1"/>
              </a:solidFill>
              <a:latin typeface="Calibri"/>
              <a:ea typeface="Calibri"/>
              <a:cs typeface="Calibri"/>
              <a:sym typeface="Calibri"/>
            </a:endParaRPr>
          </a:p>
        </p:txBody>
      </p:sp>
      <p:sp>
        <p:nvSpPr>
          <p:cNvPr id="419" name="Google Shape;419;g2c318e77871_0_20"/>
          <p:cNvSpPr txBox="1"/>
          <p:nvPr/>
        </p:nvSpPr>
        <p:spPr>
          <a:xfrm>
            <a:off x="-91925" y="2652325"/>
            <a:ext cx="11406300" cy="578100"/>
          </a:xfrm>
          <a:prstGeom prst="rect">
            <a:avLst/>
          </a:prstGeom>
          <a:noFill/>
          <a:ln>
            <a:noFill/>
          </a:ln>
        </p:spPr>
        <p:txBody>
          <a:bodyPr anchorCtr="0" anchor="t" bIns="91425" lIns="91425" spcFirstLastPara="1" rIns="91425" wrap="square" tIns="91425">
            <a:noAutofit/>
          </a:bodyPr>
          <a:lstStyle/>
          <a:p>
            <a:pPr indent="-431800" lvl="0" marL="457200" rtl="0" algn="ctr">
              <a:spcBef>
                <a:spcPts val="0"/>
              </a:spcBef>
              <a:spcAft>
                <a:spcPts val="0"/>
              </a:spcAft>
              <a:buClr>
                <a:schemeClr val="dk1"/>
              </a:buClr>
              <a:buSzPts val="3200"/>
              <a:buFont typeface="Calibri"/>
              <a:buAutoNum type="arabicParenR"/>
            </a:pPr>
            <a:r>
              <a:rPr b="1" lang="en-US" sz="3200">
                <a:solidFill>
                  <a:schemeClr val="dk1"/>
                </a:solidFill>
                <a:latin typeface="Calibri"/>
                <a:ea typeface="Calibri"/>
                <a:cs typeface="Calibri"/>
                <a:sym typeface="Calibri"/>
              </a:rPr>
              <a:t>Exemple de DockerFile généré avec docker init</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p:txBody>
      </p:sp>
      <p:grpSp>
        <p:nvGrpSpPr>
          <p:cNvPr id="420" name="Google Shape;420;g2c318e77871_0_20"/>
          <p:cNvGrpSpPr/>
          <p:nvPr/>
        </p:nvGrpSpPr>
        <p:grpSpPr>
          <a:xfrm>
            <a:off x="11314375" y="3293575"/>
            <a:ext cx="7063487" cy="3114075"/>
            <a:chOff x="11689448" y="2881191"/>
            <a:chExt cx="6892552" cy="2965221"/>
          </a:xfrm>
        </p:grpSpPr>
        <p:pic>
          <p:nvPicPr>
            <p:cNvPr id="421" name="Google Shape;421;g2c318e77871_0_20"/>
            <p:cNvPicPr preferRelativeResize="0"/>
            <p:nvPr/>
          </p:nvPicPr>
          <p:blipFill>
            <a:blip r:embed="rId5">
              <a:alphaModFix/>
            </a:blip>
            <a:stretch>
              <a:fillRect/>
            </a:stretch>
          </p:blipFill>
          <p:spPr>
            <a:xfrm>
              <a:off x="11689448" y="2881191"/>
              <a:ext cx="6892552" cy="2965221"/>
            </a:xfrm>
            <a:prstGeom prst="rect">
              <a:avLst/>
            </a:prstGeom>
            <a:noFill/>
            <a:ln>
              <a:noFill/>
            </a:ln>
          </p:spPr>
        </p:pic>
        <p:sp>
          <p:nvSpPr>
            <p:cNvPr id="422" name="Google Shape;422;g2c318e77871_0_20"/>
            <p:cNvSpPr txBox="1"/>
            <p:nvPr/>
          </p:nvSpPr>
          <p:spPr>
            <a:xfrm>
              <a:off x="12119150" y="2881200"/>
              <a:ext cx="5864700" cy="57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3200">
                  <a:solidFill>
                    <a:schemeClr val="dk1"/>
                  </a:solidFill>
                  <a:latin typeface="Calibri"/>
                  <a:ea typeface="Calibri"/>
                  <a:cs typeface="Calibri"/>
                  <a:sym typeface="Calibri"/>
                </a:rPr>
                <a:t>2)   Build de DockerFile</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3200">
                <a:solidFill>
                  <a:schemeClr val="dk1"/>
                </a:solidFill>
                <a:latin typeface="Calibri"/>
                <a:ea typeface="Calibri"/>
                <a:cs typeface="Calibri"/>
                <a:sym typeface="Calibri"/>
              </a:endParaRPr>
            </a:p>
          </p:txBody>
        </p:sp>
      </p:grpSp>
      <p:pic>
        <p:nvPicPr>
          <p:cNvPr id="423" name="Google Shape;423;g2c318e77871_0_20"/>
          <p:cNvPicPr preferRelativeResize="0"/>
          <p:nvPr/>
        </p:nvPicPr>
        <p:blipFill>
          <a:blip r:embed="rId6">
            <a:alphaModFix/>
          </a:blip>
          <a:stretch>
            <a:fillRect/>
          </a:stretch>
        </p:blipFill>
        <p:spPr>
          <a:xfrm>
            <a:off x="10948775" y="6407650"/>
            <a:ext cx="8153025" cy="3231075"/>
          </a:xfrm>
          <a:prstGeom prst="rect">
            <a:avLst/>
          </a:prstGeom>
          <a:noFill/>
          <a:ln>
            <a:noFill/>
          </a:ln>
        </p:spPr>
      </p:pic>
      <p:sp>
        <p:nvSpPr>
          <p:cNvPr id="424" name="Google Shape;424;g2c318e77871_0_20"/>
          <p:cNvSpPr txBox="1"/>
          <p:nvPr/>
        </p:nvSpPr>
        <p:spPr>
          <a:xfrm>
            <a:off x="11970225" y="6596425"/>
            <a:ext cx="56154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3) Run de notre image custom</a:t>
            </a:r>
            <a:endParaRPr b="1" sz="3200">
              <a:solidFill>
                <a:schemeClr val="dk1"/>
              </a:solidFill>
              <a:latin typeface="Calibri"/>
              <a:ea typeface="Calibri"/>
              <a:cs typeface="Calibri"/>
              <a:sym typeface="Calibri"/>
            </a:endParaRPr>
          </a:p>
        </p:txBody>
      </p:sp>
      <p:sp>
        <p:nvSpPr>
          <p:cNvPr id="425" name="Google Shape;425;g2c318e77871_0_20"/>
          <p:cNvSpPr/>
          <p:nvPr/>
        </p:nvSpPr>
        <p:spPr>
          <a:xfrm rot="-2368830">
            <a:off x="10220157" y="3028343"/>
            <a:ext cx="2620099" cy="801305"/>
          </a:xfrm>
          <a:prstGeom prst="right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6" name="Google Shape;426;g2c318e77871_0_20"/>
          <p:cNvSpPr/>
          <p:nvPr/>
        </p:nvSpPr>
        <p:spPr>
          <a:xfrm>
            <a:off x="14398275" y="5549350"/>
            <a:ext cx="759300" cy="1166400"/>
          </a:xfrm>
          <a:prstGeom prst="down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7" name="Google Shape;427;g2c318e77871_0_20"/>
          <p:cNvSpPr txBox="1"/>
          <p:nvPr/>
        </p:nvSpPr>
        <p:spPr>
          <a:xfrm>
            <a:off x="5296050" y="1443975"/>
            <a:ext cx="7063500" cy="8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2ème méthode</a:t>
            </a:r>
            <a:br>
              <a:rPr b="1" lang="en-US" sz="3200">
                <a:solidFill>
                  <a:schemeClr val="dk1"/>
                </a:solidFill>
                <a:latin typeface="Calibri"/>
                <a:ea typeface="Calibri"/>
                <a:cs typeface="Calibri"/>
                <a:sym typeface="Calibri"/>
              </a:rPr>
            </a:br>
            <a:r>
              <a:rPr b="1" lang="en-US" sz="3200">
                <a:solidFill>
                  <a:schemeClr val="dk1"/>
                </a:solidFill>
                <a:latin typeface="Calibri"/>
                <a:ea typeface="Calibri"/>
                <a:cs typeface="Calibri"/>
                <a:sym typeface="Calibri"/>
              </a:rPr>
              <a:t>Fonctionne que avec Docker Desktop</a:t>
            </a:r>
            <a:endParaRPr b="1" sz="3200">
              <a:solidFill>
                <a:schemeClr val="dk1"/>
              </a:solidFill>
              <a:latin typeface="Calibri"/>
              <a:ea typeface="Calibri"/>
              <a:cs typeface="Calibri"/>
              <a:sym typeface="Calibri"/>
            </a:endParaRPr>
          </a:p>
        </p:txBody>
      </p:sp>
      <p:pic>
        <p:nvPicPr>
          <p:cNvPr id="428" name="Google Shape;428;g2c318e77871_0_20"/>
          <p:cNvPicPr preferRelativeResize="0"/>
          <p:nvPr/>
        </p:nvPicPr>
        <p:blipFill>
          <a:blip r:embed="rId7">
            <a:alphaModFix/>
          </a:blip>
          <a:stretch>
            <a:fillRect/>
          </a:stretch>
        </p:blipFill>
        <p:spPr>
          <a:xfrm>
            <a:off x="767000" y="3429000"/>
            <a:ext cx="9688450" cy="6453975"/>
          </a:xfrm>
          <a:prstGeom prst="rect">
            <a:avLst/>
          </a:prstGeom>
          <a:noFill/>
          <a:ln>
            <a:noFill/>
          </a:ln>
        </p:spPr>
      </p:pic>
      <p:pic>
        <p:nvPicPr>
          <p:cNvPr id="429" name="Google Shape;429;g2c318e77871_0_20"/>
          <p:cNvPicPr preferRelativeResize="0"/>
          <p:nvPr/>
        </p:nvPicPr>
        <p:blipFill>
          <a:blip r:embed="rId8">
            <a:alphaModFix/>
          </a:blip>
          <a:stretch>
            <a:fillRect/>
          </a:stretch>
        </p:blipFill>
        <p:spPr>
          <a:xfrm>
            <a:off x="12453475" y="1443975"/>
            <a:ext cx="5557800" cy="1496767"/>
          </a:xfrm>
          <a:prstGeom prst="rect">
            <a:avLst/>
          </a:prstGeom>
          <a:noFill/>
          <a:ln>
            <a:noFill/>
          </a:ln>
        </p:spPr>
      </p:pic>
      <p:sp>
        <p:nvSpPr>
          <p:cNvPr id="430" name="Google Shape;430;g2c318e77871_0_20"/>
          <p:cNvSpPr/>
          <p:nvPr/>
        </p:nvSpPr>
        <p:spPr>
          <a:xfrm rot="1194">
            <a:off x="10509277" y="4512775"/>
            <a:ext cx="1728000" cy="801300"/>
          </a:xfrm>
          <a:prstGeom prst="rightArrow">
            <a:avLst>
              <a:gd fmla="val 50000" name="adj1"/>
              <a:gd fmla="val 50000" name="adj2"/>
            </a:avLst>
          </a:prstGeom>
          <a:solidFill>
            <a:srgbClr val="5B29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 name="Shape 109"/>
        <p:cNvGrpSpPr/>
        <p:nvPr/>
      </p:nvGrpSpPr>
      <p:grpSpPr>
        <a:xfrm>
          <a:off x="0" y="0"/>
          <a:ext cx="0" cy="0"/>
          <a:chOff x="0" y="0"/>
          <a:chExt cx="0" cy="0"/>
        </a:xfrm>
      </p:grpSpPr>
      <p:sp>
        <p:nvSpPr>
          <p:cNvPr id="110" name="Google Shape;110;g2bf09efeb48_1_0"/>
          <p:cNvSpPr txBox="1"/>
          <p:nvPr/>
        </p:nvSpPr>
        <p:spPr>
          <a:xfrm>
            <a:off x="168075" y="135400"/>
            <a:ext cx="18000600" cy="99627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AutoNum type="arabicPeriod"/>
            </a:pPr>
            <a:r>
              <a:rPr b="1" lang="en-US" sz="3000">
                <a:solidFill>
                  <a:schemeClr val="dk1"/>
                </a:solidFill>
                <a:latin typeface="Calibri"/>
                <a:ea typeface="Calibri"/>
                <a:cs typeface="Calibri"/>
                <a:sym typeface="Calibri"/>
              </a:rPr>
              <a:t>Introduction à la conteneurisation</a:t>
            </a:r>
            <a:endParaRPr b="1"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Qu’est ce qu’un conteneur ? (</a:t>
            </a:r>
            <a:r>
              <a:rPr lang="en-US" sz="3000">
                <a:solidFill>
                  <a:schemeClr val="dk1"/>
                </a:solidFill>
                <a:latin typeface="Calibri"/>
                <a:ea typeface="Calibri"/>
                <a:cs typeface="Calibri"/>
                <a:sym typeface="Calibri"/>
              </a:rPr>
              <a:t>concepts généraux, image, immutabilité)</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Différences entre virtualisation et conteneurisation</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Isolation d’un conteneur (ressources : </a:t>
            </a:r>
            <a:r>
              <a:rPr lang="en-US" sz="3000">
                <a:solidFill>
                  <a:schemeClr val="dk1"/>
                </a:solidFill>
                <a:latin typeface="Calibri"/>
                <a:ea typeface="Calibri"/>
                <a:cs typeface="Calibri"/>
                <a:sym typeface="Calibri"/>
              </a:rPr>
              <a:t>cgroups, process: linux namespaces, réseau: vxLan, fs: OverlayFS)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Les différents runtimes de conteneurs =&gt; juste évoquer les high-levels et low-level runtimes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Orchestration de conteneurs (Swarm, Kubernetes, …) =&gt; juste évoquer car totalement hors scope</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b="1" lang="en-US" sz="3000">
                <a:solidFill>
                  <a:schemeClr val="dk1"/>
                </a:solidFill>
                <a:latin typeface="Calibri"/>
                <a:ea typeface="Calibri"/>
                <a:cs typeface="Calibri"/>
                <a:sym typeface="Calibri"/>
              </a:rPr>
              <a:t>Découverte de Docker</a:t>
            </a:r>
            <a:endParaRPr b="1"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Installation sur vos postes → couvrir le cas Windows WSL/DockerDesktop, linux apt, MAQUEOS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Démarrage de vos premiers conteneurs → commencer par du hello-world, trucs simples, puis des trucs stylés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Construction d’une image custom → montrer la localisation des images et des overlayfs sur l’hôte, expliquer brièvement le système d’overlayFS avec les layers lowerdir/upperdir/merged, faire des images classiques basée sur debian/</a:t>
            </a:r>
            <a:r>
              <a:rPr lang="en-US" sz="3000">
                <a:solidFill>
                  <a:schemeClr val="dk1"/>
                </a:solidFill>
                <a:latin typeface="Calibri"/>
                <a:ea typeface="Calibri"/>
                <a:cs typeface="Calibri"/>
                <a:sym typeface="Calibri"/>
              </a:rPr>
              <a:t>ubuntu</a:t>
            </a:r>
            <a:r>
              <a:rPr lang="en-US" sz="3000">
                <a:solidFill>
                  <a:schemeClr val="dk1"/>
                </a:solidFill>
                <a:latin typeface="Calibri"/>
                <a:ea typeface="Calibri"/>
                <a:cs typeface="Calibri"/>
                <a:sym typeface="Calibri"/>
              </a:rPr>
              <a:t>, faire des images from scratch, faire du multi-stage-build, montrer les bonnes pratiques de build type suppression du cache de package managers)</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ENDGAME : Mise en place d’un environnement complet avec docker-compose (type 1 app, 1 db, 1 nginx : idée faire déployer une stack complète </a:t>
            </a:r>
            <a:r>
              <a:rPr lang="en-US" sz="3000">
                <a:solidFill>
                  <a:schemeClr val="dk1"/>
                </a:solidFill>
                <a:latin typeface="Calibri"/>
                <a:ea typeface="Calibri"/>
                <a:cs typeface="Calibri"/>
                <a:sym typeface="Calibri"/>
              </a:rPr>
              <a:t>next cloud</a:t>
            </a:r>
            <a:r>
              <a:rPr lang="en-US" sz="3000">
                <a:solidFill>
                  <a:schemeClr val="dk1"/>
                </a:solidFill>
                <a:latin typeface="Calibri"/>
                <a:ea typeface="Calibri"/>
                <a:cs typeface="Calibri"/>
                <a:sym typeface="Calibri"/>
              </a:rPr>
              <a:t> ou ce genre de bail)</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b="1" lang="en-US" sz="3000">
                <a:solidFill>
                  <a:schemeClr val="dk1"/>
                </a:solidFill>
                <a:latin typeface="Calibri"/>
                <a:ea typeface="Calibri"/>
                <a:cs typeface="Calibri"/>
                <a:sym typeface="Calibri"/>
              </a:rPr>
              <a:t>Sécurité des conteneurs</a:t>
            </a:r>
            <a:endParaRPr b="1"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Supply-Chain et risques lié à la construction d’images (analyse statique, + dive pour lire les layers : challenge)</a:t>
            </a:r>
            <a:endParaRPr sz="3000">
              <a:solidFill>
                <a:schemeClr val="dk1"/>
              </a:solidFill>
              <a:latin typeface="Calibri"/>
              <a:ea typeface="Calibri"/>
              <a:cs typeface="Calibri"/>
              <a:sym typeface="Calibri"/>
            </a:endParaRPr>
          </a:p>
          <a:p>
            <a:pPr indent="-419100" lvl="1" marL="914400" rtl="0" algn="l">
              <a:spcBef>
                <a:spcPts val="0"/>
              </a:spcBef>
              <a:spcAft>
                <a:spcPts val="0"/>
              </a:spcAft>
              <a:buClr>
                <a:schemeClr val="dk1"/>
              </a:buClr>
              <a:buSzPts val="3000"/>
              <a:buFont typeface="Calibri"/>
              <a:buAutoNum type="alphaLcPeriod"/>
            </a:pPr>
            <a:r>
              <a:rPr lang="en-US" sz="3000">
                <a:solidFill>
                  <a:schemeClr val="dk1"/>
                </a:solidFill>
                <a:latin typeface="Calibri"/>
                <a:ea typeface="Calibri"/>
                <a:cs typeface="Calibri"/>
                <a:sym typeface="Calibri"/>
              </a:rPr>
              <a:t>Démo d’un </a:t>
            </a:r>
            <a:r>
              <a:rPr lang="en-US" sz="3000">
                <a:solidFill>
                  <a:schemeClr val="dk1"/>
                </a:solidFill>
                <a:latin typeface="Calibri"/>
                <a:ea typeface="Calibri"/>
                <a:cs typeface="Calibri"/>
                <a:sym typeface="Calibri"/>
              </a:rPr>
              <a:t>échappement</a:t>
            </a:r>
            <a:r>
              <a:rPr lang="en-US" sz="3000">
                <a:solidFill>
                  <a:schemeClr val="dk1"/>
                </a:solidFill>
                <a:latin typeface="Calibri"/>
                <a:ea typeface="Calibri"/>
                <a:cs typeface="Calibri"/>
                <a:sym typeface="Calibri"/>
              </a:rPr>
              <a:t> de conteneurs via </a:t>
            </a:r>
            <a:r>
              <a:rPr lang="en-US" sz="3000">
                <a:solidFill>
                  <a:schemeClr val="dk1"/>
                </a:solidFill>
                <a:latin typeface="Calibri"/>
                <a:ea typeface="Calibri"/>
                <a:cs typeface="Calibri"/>
                <a:sym typeface="Calibri"/>
              </a:rPr>
              <a:t>misconfiguration</a:t>
            </a:r>
            <a:r>
              <a:rPr lang="en-US" sz="3000">
                <a:solidFill>
                  <a:schemeClr val="dk1"/>
                </a:solidFill>
                <a:latin typeface="Calibri"/>
                <a:ea typeface="Calibri"/>
                <a:cs typeface="Calibri"/>
                <a:sym typeface="Calibri"/>
              </a:rPr>
              <a:t> du daemon Docker, et via CVEs super stylées </a:t>
            </a:r>
            <a:r>
              <a:rPr i="1" lang="en-US" sz="3000">
                <a:solidFill>
                  <a:schemeClr val="dk1"/>
                </a:solidFill>
                <a:latin typeface="Calibri"/>
                <a:ea typeface="Calibri"/>
                <a:cs typeface="Calibri"/>
                <a:sym typeface="Calibri"/>
              </a:rPr>
              <a:t>#LeakyVessels</a:t>
            </a:r>
            <a:r>
              <a:rPr lang="en-US" sz="3000">
                <a:solidFill>
                  <a:schemeClr val="dk1"/>
                </a:solidFill>
                <a:latin typeface="Calibri"/>
                <a:ea typeface="Calibri"/>
                <a:cs typeface="Calibri"/>
                <a:sym typeface="Calibri"/>
              </a:rPr>
              <a:t> </a:t>
            </a:r>
            <a:r>
              <a:rPr i="1" lang="en-US" sz="3000">
                <a:solidFill>
                  <a:schemeClr val="dk1"/>
                </a:solidFill>
                <a:latin typeface="Calibri"/>
                <a:ea typeface="Calibri"/>
                <a:cs typeface="Calibri"/>
                <a:sym typeface="Calibri"/>
              </a:rPr>
              <a:t>#GameOverlay</a:t>
            </a:r>
            <a:endParaRPr i="1"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c2b6ced1bb_4_3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g2c2b6ced1bb_4_3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g2c2b6ced1bb_4_36"/>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Partie Sérieuse : Docker-Compose</a:t>
            </a:r>
            <a:endParaRPr b="1" sz="4600">
              <a:solidFill>
                <a:schemeClr val="dk1"/>
              </a:solidFill>
              <a:latin typeface="Calibri"/>
              <a:ea typeface="Calibri"/>
              <a:cs typeface="Calibri"/>
              <a:sym typeface="Calibri"/>
            </a:endParaRPr>
          </a:p>
        </p:txBody>
      </p:sp>
      <p:grpSp>
        <p:nvGrpSpPr>
          <p:cNvPr id="438" name="Google Shape;438;g2c2b6ced1bb_4_36"/>
          <p:cNvGrpSpPr/>
          <p:nvPr/>
        </p:nvGrpSpPr>
        <p:grpSpPr>
          <a:xfrm>
            <a:off x="1126675" y="1351300"/>
            <a:ext cx="9130075" cy="969601"/>
            <a:chOff x="3873750" y="1192275"/>
            <a:chExt cx="9130075" cy="969601"/>
          </a:xfrm>
        </p:grpSpPr>
        <p:sp>
          <p:nvSpPr>
            <p:cNvPr id="439" name="Google Shape;439;g2c2b6ced1bb_4_36"/>
            <p:cNvSpPr txBox="1"/>
            <p:nvPr/>
          </p:nvSpPr>
          <p:spPr>
            <a:xfrm>
              <a:off x="4803925" y="1394250"/>
              <a:ext cx="81999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D0D0D"/>
                  </a:solidFill>
                  <a:highlight>
                    <a:srgbClr val="FFFFFF"/>
                  </a:highlight>
                  <a:latin typeface="Calibri"/>
                  <a:ea typeface="Calibri"/>
                  <a:cs typeface="Calibri"/>
                  <a:sym typeface="Calibri"/>
                </a:rPr>
                <a:t>Finies les rires légers, place à la concentration légère.</a:t>
              </a:r>
              <a:endParaRPr sz="4400">
                <a:solidFill>
                  <a:schemeClr val="dk1"/>
                </a:solidFill>
                <a:latin typeface="Calibri"/>
                <a:ea typeface="Calibri"/>
                <a:cs typeface="Calibri"/>
                <a:sym typeface="Calibri"/>
              </a:endParaRPr>
            </a:p>
          </p:txBody>
        </p:sp>
        <p:pic>
          <p:nvPicPr>
            <p:cNvPr id="440" name="Google Shape;440;g2c2b6ced1bb_4_36"/>
            <p:cNvPicPr preferRelativeResize="0"/>
            <p:nvPr/>
          </p:nvPicPr>
          <p:blipFill rotWithShape="1">
            <a:blip r:embed="rId5">
              <a:alphaModFix/>
            </a:blip>
            <a:srcRect b="0" l="23371" r="24379" t="0"/>
            <a:stretch/>
          </p:blipFill>
          <p:spPr>
            <a:xfrm>
              <a:off x="3873750" y="1192275"/>
              <a:ext cx="900639" cy="969601"/>
            </a:xfrm>
            <a:prstGeom prst="rect">
              <a:avLst/>
            </a:prstGeom>
            <a:noFill/>
            <a:ln>
              <a:noFill/>
            </a:ln>
          </p:spPr>
        </p:pic>
      </p:grpSp>
      <p:pic>
        <p:nvPicPr>
          <p:cNvPr id="441" name="Google Shape;441;g2c2b6ced1bb_4_36"/>
          <p:cNvPicPr preferRelativeResize="0"/>
          <p:nvPr/>
        </p:nvPicPr>
        <p:blipFill>
          <a:blip r:embed="rId6">
            <a:alphaModFix/>
          </a:blip>
          <a:stretch>
            <a:fillRect/>
          </a:stretch>
        </p:blipFill>
        <p:spPr>
          <a:xfrm>
            <a:off x="2819400" y="2459501"/>
            <a:ext cx="9372600" cy="6762750"/>
          </a:xfrm>
          <a:prstGeom prst="rect">
            <a:avLst/>
          </a:prstGeom>
          <a:noFill/>
          <a:ln>
            <a:noFill/>
          </a:ln>
        </p:spPr>
      </p:pic>
      <p:pic>
        <p:nvPicPr>
          <p:cNvPr id="442" name="Google Shape;442;g2c2b6ced1bb_4_36"/>
          <p:cNvPicPr preferRelativeResize="0"/>
          <p:nvPr/>
        </p:nvPicPr>
        <p:blipFill>
          <a:blip r:embed="rId7">
            <a:alphaModFix/>
          </a:blip>
          <a:stretch>
            <a:fillRect/>
          </a:stretch>
        </p:blipFill>
        <p:spPr>
          <a:xfrm>
            <a:off x="12330050" y="1443975"/>
            <a:ext cx="4913800" cy="2693711"/>
          </a:xfrm>
          <a:prstGeom prst="rect">
            <a:avLst/>
          </a:prstGeom>
          <a:noFill/>
          <a:ln>
            <a:noFill/>
          </a:ln>
        </p:spPr>
      </p:pic>
      <p:sp>
        <p:nvSpPr>
          <p:cNvPr id="443" name="Google Shape;443;g2c2b6ced1bb_4_36"/>
          <p:cNvSpPr/>
          <p:nvPr/>
        </p:nvSpPr>
        <p:spPr>
          <a:xfrm>
            <a:off x="2623375" y="4555450"/>
            <a:ext cx="1463400" cy="289800"/>
          </a:xfrm>
          <a:prstGeom prst="rightArrow">
            <a:avLst>
              <a:gd fmla="val 50000" name="adj1"/>
              <a:gd fmla="val 50000" name="adj2"/>
            </a:avLst>
          </a:prstGeom>
          <a:solidFill>
            <a:srgbClr val="5B29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4" name="Google Shape;444;g2c2b6ced1bb_4_36"/>
          <p:cNvSpPr txBox="1"/>
          <p:nvPr/>
        </p:nvSpPr>
        <p:spPr>
          <a:xfrm>
            <a:off x="828775" y="4286200"/>
            <a:ext cx="17946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Version de la syntaxe </a:t>
            </a:r>
            <a:endParaRPr sz="2600">
              <a:solidFill>
                <a:schemeClr val="dk1"/>
              </a:solidFill>
              <a:latin typeface="Calibri"/>
              <a:ea typeface="Calibri"/>
              <a:cs typeface="Calibri"/>
              <a:sym typeface="Calibri"/>
            </a:endParaRPr>
          </a:p>
        </p:txBody>
      </p:sp>
      <p:sp>
        <p:nvSpPr>
          <p:cNvPr id="445" name="Google Shape;445;g2c2b6ced1bb_4_36"/>
          <p:cNvSpPr/>
          <p:nvPr/>
        </p:nvSpPr>
        <p:spPr>
          <a:xfrm>
            <a:off x="2941550" y="5977850"/>
            <a:ext cx="1794600" cy="289800"/>
          </a:xfrm>
          <a:prstGeom prst="rightArrow">
            <a:avLst>
              <a:gd fmla="val 50000" name="adj1"/>
              <a:gd fmla="val 50000" name="adj2"/>
            </a:avLst>
          </a:prstGeom>
          <a:solidFill>
            <a:srgbClr val="5B29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6" name="Google Shape;446;g2c2b6ced1bb_4_36"/>
          <p:cNvSpPr txBox="1"/>
          <p:nvPr/>
        </p:nvSpPr>
        <p:spPr>
          <a:xfrm>
            <a:off x="207275" y="5880650"/>
            <a:ext cx="26121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Image utilisée</a:t>
            </a:r>
            <a:endParaRPr sz="2800">
              <a:solidFill>
                <a:schemeClr val="dk1"/>
              </a:solidFill>
              <a:latin typeface="Calibri"/>
              <a:ea typeface="Calibri"/>
              <a:cs typeface="Calibri"/>
              <a:sym typeface="Calibri"/>
            </a:endParaRPr>
          </a:p>
        </p:txBody>
      </p:sp>
      <p:sp>
        <p:nvSpPr>
          <p:cNvPr id="447" name="Google Shape;447;g2c2b6ced1bb_4_36"/>
          <p:cNvSpPr/>
          <p:nvPr/>
        </p:nvSpPr>
        <p:spPr>
          <a:xfrm rot="10800000">
            <a:off x="11384850" y="7468125"/>
            <a:ext cx="1794600" cy="456600"/>
          </a:xfrm>
          <a:prstGeom prst="rightArrow">
            <a:avLst>
              <a:gd fmla="val 50000" name="adj1"/>
              <a:gd fmla="val 50000" name="adj2"/>
            </a:avLst>
          </a:prstGeom>
          <a:solidFill>
            <a:srgbClr val="5B29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8" name="Google Shape;448;g2c2b6ced1bb_4_36"/>
          <p:cNvSpPr txBox="1"/>
          <p:nvPr/>
        </p:nvSpPr>
        <p:spPr>
          <a:xfrm>
            <a:off x="13235625" y="6847425"/>
            <a:ext cx="28989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Fichiers persistants relié au conteneur</a:t>
            </a:r>
            <a:endParaRPr sz="3200">
              <a:solidFill>
                <a:schemeClr val="dk1"/>
              </a:solidFill>
              <a:latin typeface="Calibri"/>
              <a:ea typeface="Calibri"/>
              <a:cs typeface="Calibri"/>
              <a:sym typeface="Calibri"/>
            </a:endParaRPr>
          </a:p>
        </p:txBody>
      </p:sp>
      <p:sp>
        <p:nvSpPr>
          <p:cNvPr id="449" name="Google Shape;449;g2c2b6ced1bb_4_36"/>
          <p:cNvSpPr/>
          <p:nvPr/>
        </p:nvSpPr>
        <p:spPr>
          <a:xfrm>
            <a:off x="3547725" y="5590850"/>
            <a:ext cx="870300" cy="289800"/>
          </a:xfrm>
          <a:prstGeom prst="rightArrow">
            <a:avLst>
              <a:gd fmla="val 50000" name="adj1"/>
              <a:gd fmla="val 50000" name="adj2"/>
            </a:avLst>
          </a:prstGeom>
          <a:solidFill>
            <a:srgbClr val="5B29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0" name="Google Shape;450;g2c2b6ced1bb_4_36"/>
          <p:cNvSpPr txBox="1"/>
          <p:nvPr/>
        </p:nvSpPr>
        <p:spPr>
          <a:xfrm>
            <a:off x="2579925" y="5182925"/>
            <a:ext cx="12996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libri"/>
                <a:ea typeface="Calibri"/>
                <a:cs typeface="Calibri"/>
                <a:sym typeface="Calibri"/>
              </a:rPr>
              <a:t>Nom du service</a:t>
            </a:r>
            <a:endParaRPr sz="25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c2b6ced1bb_4_8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g2c2b6ced1bb_4_8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g2c2b6ced1bb_4_81"/>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Partie Sérieuse : Docker-Compose</a:t>
            </a:r>
            <a:endParaRPr b="1" sz="4600">
              <a:solidFill>
                <a:schemeClr val="dk1"/>
              </a:solidFill>
              <a:latin typeface="Calibri"/>
              <a:ea typeface="Calibri"/>
              <a:cs typeface="Calibri"/>
              <a:sym typeface="Calibri"/>
            </a:endParaRPr>
          </a:p>
        </p:txBody>
      </p:sp>
      <p:pic>
        <p:nvPicPr>
          <p:cNvPr id="458" name="Google Shape;458;g2c2b6ced1bb_4_81"/>
          <p:cNvPicPr preferRelativeResize="0"/>
          <p:nvPr/>
        </p:nvPicPr>
        <p:blipFill>
          <a:blip r:embed="rId5">
            <a:alphaModFix/>
          </a:blip>
          <a:stretch>
            <a:fillRect/>
          </a:stretch>
        </p:blipFill>
        <p:spPr>
          <a:xfrm>
            <a:off x="5475100" y="2947200"/>
            <a:ext cx="9704450" cy="6902250"/>
          </a:xfrm>
          <a:prstGeom prst="rect">
            <a:avLst/>
          </a:prstGeom>
          <a:noFill/>
          <a:ln>
            <a:noFill/>
          </a:ln>
        </p:spPr>
      </p:pic>
      <p:pic>
        <p:nvPicPr>
          <p:cNvPr id="459" name="Google Shape;459;g2c2b6ced1bb_4_81"/>
          <p:cNvPicPr preferRelativeResize="0"/>
          <p:nvPr/>
        </p:nvPicPr>
        <p:blipFill>
          <a:blip r:embed="rId6">
            <a:alphaModFix/>
          </a:blip>
          <a:stretch>
            <a:fillRect/>
          </a:stretch>
        </p:blipFill>
        <p:spPr>
          <a:xfrm>
            <a:off x="114400" y="3462325"/>
            <a:ext cx="4743450" cy="3362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c2b6ced1bb_4_10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g2c2b6ced1bb_4_10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g2c2b6ced1bb_4_106"/>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Partie Sérieuse : Docker-Compose</a:t>
            </a:r>
            <a:endParaRPr b="1" sz="4600">
              <a:solidFill>
                <a:schemeClr val="dk1"/>
              </a:solidFill>
              <a:latin typeface="Calibri"/>
              <a:ea typeface="Calibri"/>
              <a:cs typeface="Calibri"/>
              <a:sym typeface="Calibri"/>
            </a:endParaRPr>
          </a:p>
        </p:txBody>
      </p:sp>
      <p:pic>
        <p:nvPicPr>
          <p:cNvPr id="467" name="Google Shape;467;g2c2b6ced1bb_4_106"/>
          <p:cNvPicPr preferRelativeResize="0"/>
          <p:nvPr/>
        </p:nvPicPr>
        <p:blipFill>
          <a:blip r:embed="rId5">
            <a:alphaModFix/>
          </a:blip>
          <a:stretch>
            <a:fillRect/>
          </a:stretch>
        </p:blipFill>
        <p:spPr>
          <a:xfrm>
            <a:off x="0" y="2514726"/>
            <a:ext cx="4762500" cy="2743200"/>
          </a:xfrm>
          <a:prstGeom prst="rect">
            <a:avLst/>
          </a:prstGeom>
          <a:noFill/>
          <a:ln>
            <a:noFill/>
          </a:ln>
        </p:spPr>
      </p:pic>
      <p:pic>
        <p:nvPicPr>
          <p:cNvPr id="468" name="Google Shape;468;g2c2b6ced1bb_4_106"/>
          <p:cNvPicPr preferRelativeResize="0"/>
          <p:nvPr/>
        </p:nvPicPr>
        <p:blipFill>
          <a:blip r:embed="rId6">
            <a:alphaModFix/>
          </a:blip>
          <a:stretch>
            <a:fillRect/>
          </a:stretch>
        </p:blipFill>
        <p:spPr>
          <a:xfrm>
            <a:off x="4943050" y="4447325"/>
            <a:ext cx="10462600" cy="345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c2b6ced1bb_4_12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g2c2b6ced1bb_4_12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g2c2b6ced1bb_4_122"/>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Partie Sérieuse : Docker-Compose</a:t>
            </a:r>
            <a:endParaRPr b="1" sz="4600">
              <a:solidFill>
                <a:schemeClr val="dk1"/>
              </a:solidFill>
              <a:latin typeface="Calibri"/>
              <a:ea typeface="Calibri"/>
              <a:cs typeface="Calibri"/>
              <a:sym typeface="Calibri"/>
            </a:endParaRPr>
          </a:p>
        </p:txBody>
      </p:sp>
      <p:pic>
        <p:nvPicPr>
          <p:cNvPr id="476" name="Google Shape;476;g2c2b6ced1bb_4_122"/>
          <p:cNvPicPr preferRelativeResize="0"/>
          <p:nvPr/>
        </p:nvPicPr>
        <p:blipFill>
          <a:blip r:embed="rId5">
            <a:alphaModFix/>
          </a:blip>
          <a:stretch>
            <a:fillRect/>
          </a:stretch>
        </p:blipFill>
        <p:spPr>
          <a:xfrm>
            <a:off x="3502988" y="3548200"/>
            <a:ext cx="11091576" cy="6191675"/>
          </a:xfrm>
          <a:prstGeom prst="rect">
            <a:avLst/>
          </a:prstGeom>
          <a:noFill/>
          <a:ln>
            <a:noFill/>
          </a:ln>
        </p:spPr>
      </p:pic>
      <p:sp>
        <p:nvSpPr>
          <p:cNvPr id="477" name="Google Shape;477;g2c2b6ced1bb_4_122"/>
          <p:cNvSpPr txBox="1"/>
          <p:nvPr/>
        </p:nvSpPr>
        <p:spPr>
          <a:xfrm>
            <a:off x="3437275" y="2194900"/>
            <a:ext cx="11223000" cy="13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Créer : un docker-compose </a:t>
            </a:r>
            <a:r>
              <a:rPr lang="en-US" sz="3200">
                <a:solidFill>
                  <a:srgbClr val="101010"/>
                </a:solidFill>
                <a:latin typeface="Calibri"/>
                <a:ea typeface="Calibri"/>
                <a:cs typeface="Calibri"/>
                <a:sym typeface="Calibri"/>
              </a:rPr>
              <a:t>wordpress+bdd+FTP+PhpMyAdmin</a:t>
            </a:r>
            <a:endParaRPr sz="3200">
              <a:solidFill>
                <a:srgbClr val="101010"/>
              </a:solidFill>
              <a:latin typeface="Calibri"/>
              <a:ea typeface="Calibri"/>
              <a:cs typeface="Calibri"/>
              <a:sym typeface="Calibri"/>
            </a:endParaRPr>
          </a:p>
          <a:p>
            <a:pPr indent="0" lvl="0" marL="0" rtl="0" algn="ctr">
              <a:spcBef>
                <a:spcPts val="0"/>
              </a:spcBef>
              <a:spcAft>
                <a:spcPts val="0"/>
              </a:spcAft>
              <a:buNone/>
            </a:pPr>
            <a:r>
              <a:rPr lang="en-US" sz="3200">
                <a:solidFill>
                  <a:srgbClr val="101010"/>
                </a:solidFill>
                <a:latin typeface="Calibri"/>
                <a:ea typeface="Calibri"/>
                <a:cs typeface="Calibri"/>
                <a:sym typeface="Calibri"/>
              </a:rPr>
              <a:t>Si vous êtes chaud, avec un certificat SSL pour wordpress</a:t>
            </a:r>
            <a:endParaRPr sz="3200">
              <a:solidFill>
                <a:srgbClr val="10101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c3677569f4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g2c3677569f4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g2c3677569f4_0_0"/>
          <p:cNvSpPr txBox="1"/>
          <p:nvPr/>
        </p:nvSpPr>
        <p:spPr>
          <a:xfrm>
            <a:off x="3873750" y="474375"/>
            <a:ext cx="10269000" cy="9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solidFill>
                  <a:schemeClr val="dk1"/>
                </a:solidFill>
                <a:latin typeface="Calibri"/>
                <a:ea typeface="Calibri"/>
                <a:cs typeface="Calibri"/>
                <a:sym typeface="Calibri"/>
              </a:rPr>
              <a:t>Quelques outils pour se faciliter la vie</a:t>
            </a:r>
            <a:endParaRPr b="1" sz="4600">
              <a:solidFill>
                <a:schemeClr val="dk1"/>
              </a:solidFill>
              <a:latin typeface="Calibri"/>
              <a:ea typeface="Calibri"/>
              <a:cs typeface="Calibri"/>
              <a:sym typeface="Calibri"/>
            </a:endParaRPr>
          </a:p>
        </p:txBody>
      </p:sp>
      <p:pic>
        <p:nvPicPr>
          <p:cNvPr id="485" name="Google Shape;485;g2c3677569f4_0_0"/>
          <p:cNvPicPr preferRelativeResize="0"/>
          <p:nvPr/>
        </p:nvPicPr>
        <p:blipFill>
          <a:blip r:embed="rId5">
            <a:alphaModFix/>
          </a:blip>
          <a:stretch>
            <a:fillRect/>
          </a:stretch>
        </p:blipFill>
        <p:spPr>
          <a:xfrm>
            <a:off x="163850" y="3214700"/>
            <a:ext cx="5757600" cy="3857600"/>
          </a:xfrm>
          <a:prstGeom prst="rect">
            <a:avLst/>
          </a:prstGeom>
          <a:noFill/>
          <a:ln>
            <a:noFill/>
          </a:ln>
        </p:spPr>
      </p:pic>
      <p:grpSp>
        <p:nvGrpSpPr>
          <p:cNvPr id="486" name="Google Shape;486;g2c3677569f4_0_0"/>
          <p:cNvGrpSpPr/>
          <p:nvPr/>
        </p:nvGrpSpPr>
        <p:grpSpPr>
          <a:xfrm>
            <a:off x="12046150" y="2649500"/>
            <a:ext cx="6200775" cy="5156725"/>
            <a:chOff x="10956375" y="3214700"/>
            <a:chExt cx="6200775" cy="5156725"/>
          </a:xfrm>
        </p:grpSpPr>
        <p:pic>
          <p:nvPicPr>
            <p:cNvPr id="487" name="Google Shape;487;g2c3677569f4_0_0"/>
            <p:cNvPicPr preferRelativeResize="0"/>
            <p:nvPr/>
          </p:nvPicPr>
          <p:blipFill>
            <a:blip r:embed="rId6">
              <a:alphaModFix/>
            </a:blip>
            <a:stretch>
              <a:fillRect/>
            </a:stretch>
          </p:blipFill>
          <p:spPr>
            <a:xfrm>
              <a:off x="10956375" y="3214700"/>
              <a:ext cx="6200775" cy="4295775"/>
            </a:xfrm>
            <a:prstGeom prst="rect">
              <a:avLst/>
            </a:prstGeom>
            <a:noFill/>
            <a:ln>
              <a:noFill/>
            </a:ln>
          </p:spPr>
        </p:pic>
        <p:sp>
          <p:nvSpPr>
            <p:cNvPr id="488" name="Google Shape;488;g2c3677569f4_0_0"/>
            <p:cNvSpPr txBox="1"/>
            <p:nvPr/>
          </p:nvSpPr>
          <p:spPr>
            <a:xfrm>
              <a:off x="11433575" y="7584225"/>
              <a:ext cx="5280300" cy="7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WatchTower</a:t>
              </a:r>
              <a:endParaRPr b="1" sz="3200">
                <a:solidFill>
                  <a:schemeClr val="dk1"/>
                </a:solidFill>
                <a:latin typeface="Calibri"/>
                <a:ea typeface="Calibri"/>
                <a:cs typeface="Calibri"/>
                <a:sym typeface="Calibri"/>
              </a:endParaRPr>
            </a:p>
          </p:txBody>
        </p:sp>
      </p:grpSp>
      <p:pic>
        <p:nvPicPr>
          <p:cNvPr id="489" name="Google Shape;489;g2c3677569f4_0_0"/>
          <p:cNvPicPr preferRelativeResize="0"/>
          <p:nvPr/>
        </p:nvPicPr>
        <p:blipFill>
          <a:blip r:embed="rId7">
            <a:alphaModFix/>
          </a:blip>
          <a:stretch>
            <a:fillRect/>
          </a:stretch>
        </p:blipFill>
        <p:spPr>
          <a:xfrm>
            <a:off x="4629925" y="3667075"/>
            <a:ext cx="8094223" cy="2023549"/>
          </a:xfrm>
          <a:prstGeom prst="rect">
            <a:avLst/>
          </a:prstGeom>
          <a:noFill/>
          <a:ln>
            <a:noFill/>
          </a:ln>
        </p:spPr>
      </p:pic>
      <p:grpSp>
        <p:nvGrpSpPr>
          <p:cNvPr id="490" name="Google Shape;490;g2c3677569f4_0_0"/>
          <p:cNvGrpSpPr/>
          <p:nvPr/>
        </p:nvGrpSpPr>
        <p:grpSpPr>
          <a:xfrm>
            <a:off x="7519750" y="5765250"/>
            <a:ext cx="2356225" cy="3359800"/>
            <a:chOff x="7519750" y="5765250"/>
            <a:chExt cx="2356225" cy="3359800"/>
          </a:xfrm>
        </p:grpSpPr>
        <p:pic>
          <p:nvPicPr>
            <p:cNvPr id="491" name="Google Shape;491;g2c3677569f4_0_0"/>
            <p:cNvPicPr preferRelativeResize="0"/>
            <p:nvPr/>
          </p:nvPicPr>
          <p:blipFill>
            <a:blip r:embed="rId8">
              <a:alphaModFix/>
            </a:blip>
            <a:stretch>
              <a:fillRect/>
            </a:stretch>
          </p:blipFill>
          <p:spPr>
            <a:xfrm>
              <a:off x="7519750" y="5765250"/>
              <a:ext cx="2314575" cy="2533650"/>
            </a:xfrm>
            <a:prstGeom prst="rect">
              <a:avLst/>
            </a:prstGeom>
            <a:noFill/>
            <a:ln>
              <a:noFill/>
            </a:ln>
          </p:spPr>
        </p:pic>
        <p:sp>
          <p:nvSpPr>
            <p:cNvPr id="492" name="Google Shape;492;g2c3677569f4_0_0"/>
            <p:cNvSpPr txBox="1"/>
            <p:nvPr/>
          </p:nvSpPr>
          <p:spPr>
            <a:xfrm>
              <a:off x="7523975" y="8501650"/>
              <a:ext cx="23520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Cadvisor</a:t>
              </a:r>
              <a:endParaRPr sz="3200">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2d0e036648c_1_73"/>
          <p:cNvPicPr preferRelativeResize="0"/>
          <p:nvPr/>
        </p:nvPicPr>
        <p:blipFill>
          <a:blip r:embed="rId3">
            <a:alphaModFix/>
          </a:blip>
          <a:stretch>
            <a:fillRect/>
          </a:stretch>
        </p:blipFill>
        <p:spPr>
          <a:xfrm>
            <a:off x="601424" y="2220975"/>
            <a:ext cx="17160223" cy="7187524"/>
          </a:xfrm>
          <a:prstGeom prst="rect">
            <a:avLst/>
          </a:prstGeom>
          <a:noFill/>
          <a:ln>
            <a:noFill/>
          </a:ln>
        </p:spPr>
      </p:pic>
      <p:sp>
        <p:nvSpPr>
          <p:cNvPr id="498" name="Google Shape;498;g2d0e036648c_1_7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9" name="Google Shape;499;g2d0e036648c_1_73"/>
          <p:cNvPicPr preferRelativeResize="0"/>
          <p:nvPr/>
        </p:nvPicPr>
        <p:blipFill>
          <a:blip r:embed="rId5">
            <a:alphaModFix/>
          </a:blip>
          <a:stretch>
            <a:fillRect/>
          </a:stretch>
        </p:blipFill>
        <p:spPr>
          <a:xfrm>
            <a:off x="15472425" y="0"/>
            <a:ext cx="2815575" cy="1886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d0e036648c_1_79"/>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5" name="Google Shape;505;g2d0e036648c_1_79"/>
          <p:cNvPicPr preferRelativeResize="0"/>
          <p:nvPr/>
        </p:nvPicPr>
        <p:blipFill>
          <a:blip r:embed="rId4">
            <a:alphaModFix/>
          </a:blip>
          <a:stretch>
            <a:fillRect/>
          </a:stretch>
        </p:blipFill>
        <p:spPr>
          <a:xfrm>
            <a:off x="16057650" y="0"/>
            <a:ext cx="2230349" cy="2230349"/>
          </a:xfrm>
          <a:prstGeom prst="rect">
            <a:avLst/>
          </a:prstGeom>
          <a:noFill/>
          <a:ln>
            <a:noFill/>
          </a:ln>
        </p:spPr>
      </p:pic>
      <p:pic>
        <p:nvPicPr>
          <p:cNvPr id="506" name="Google Shape;506;g2d0e036648c_1_79"/>
          <p:cNvPicPr preferRelativeResize="0"/>
          <p:nvPr/>
        </p:nvPicPr>
        <p:blipFill>
          <a:blip r:embed="rId5">
            <a:alphaModFix/>
          </a:blip>
          <a:stretch>
            <a:fillRect/>
          </a:stretch>
        </p:blipFill>
        <p:spPr>
          <a:xfrm>
            <a:off x="779550" y="1268475"/>
            <a:ext cx="15278101" cy="885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g2d0e036648c_0_7"/>
          <p:cNvGrpSpPr/>
          <p:nvPr/>
        </p:nvGrpSpPr>
        <p:grpSpPr>
          <a:xfrm>
            <a:off x="16589045" y="193"/>
            <a:ext cx="1699309" cy="2423088"/>
            <a:chOff x="7519750" y="5765250"/>
            <a:chExt cx="2356225" cy="3359800"/>
          </a:xfrm>
        </p:grpSpPr>
        <p:pic>
          <p:nvPicPr>
            <p:cNvPr id="512" name="Google Shape;512;g2d0e036648c_0_7"/>
            <p:cNvPicPr preferRelativeResize="0"/>
            <p:nvPr/>
          </p:nvPicPr>
          <p:blipFill>
            <a:blip r:embed="rId3">
              <a:alphaModFix/>
            </a:blip>
            <a:stretch>
              <a:fillRect/>
            </a:stretch>
          </p:blipFill>
          <p:spPr>
            <a:xfrm>
              <a:off x="7519750" y="5765250"/>
              <a:ext cx="2314575" cy="2533650"/>
            </a:xfrm>
            <a:prstGeom prst="rect">
              <a:avLst/>
            </a:prstGeom>
            <a:noFill/>
            <a:ln>
              <a:noFill/>
            </a:ln>
          </p:spPr>
        </p:pic>
        <p:sp>
          <p:nvSpPr>
            <p:cNvPr id="513" name="Google Shape;513;g2d0e036648c_0_7"/>
            <p:cNvSpPr txBox="1"/>
            <p:nvPr/>
          </p:nvSpPr>
          <p:spPr>
            <a:xfrm>
              <a:off x="7523975" y="8501650"/>
              <a:ext cx="23520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Cadvisor</a:t>
              </a:r>
              <a:endParaRPr sz="3200">
                <a:solidFill>
                  <a:schemeClr val="dk1"/>
                </a:solidFill>
                <a:latin typeface="Calibri"/>
                <a:ea typeface="Calibri"/>
                <a:cs typeface="Calibri"/>
                <a:sym typeface="Calibri"/>
              </a:endParaRPr>
            </a:p>
          </p:txBody>
        </p:sp>
      </p:grpSp>
      <p:sp>
        <p:nvSpPr>
          <p:cNvPr id="514" name="Google Shape;514;g2d0e036648c_0_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5" name="Google Shape;515;g2d0e036648c_0_7"/>
          <p:cNvPicPr preferRelativeResize="0"/>
          <p:nvPr/>
        </p:nvPicPr>
        <p:blipFill>
          <a:blip r:embed="rId5">
            <a:alphaModFix/>
          </a:blip>
          <a:stretch>
            <a:fillRect/>
          </a:stretch>
        </p:blipFill>
        <p:spPr>
          <a:xfrm>
            <a:off x="10365225" y="4290175"/>
            <a:ext cx="7845474" cy="5227924"/>
          </a:xfrm>
          <a:prstGeom prst="rect">
            <a:avLst/>
          </a:prstGeom>
          <a:noFill/>
          <a:ln>
            <a:noFill/>
          </a:ln>
        </p:spPr>
      </p:pic>
      <p:pic>
        <p:nvPicPr>
          <p:cNvPr id="516" name="Google Shape;516;g2d0e036648c_0_7"/>
          <p:cNvPicPr preferRelativeResize="0"/>
          <p:nvPr/>
        </p:nvPicPr>
        <p:blipFill>
          <a:blip r:embed="rId6">
            <a:alphaModFix/>
          </a:blip>
          <a:stretch>
            <a:fillRect/>
          </a:stretch>
        </p:blipFill>
        <p:spPr>
          <a:xfrm>
            <a:off x="1200950" y="6491100"/>
            <a:ext cx="5699550" cy="3204575"/>
          </a:xfrm>
          <a:prstGeom prst="rect">
            <a:avLst/>
          </a:prstGeom>
          <a:noFill/>
          <a:ln>
            <a:noFill/>
          </a:ln>
        </p:spPr>
      </p:pic>
      <p:pic>
        <p:nvPicPr>
          <p:cNvPr id="517" name="Google Shape;517;g2d0e036648c_0_7"/>
          <p:cNvPicPr preferRelativeResize="0"/>
          <p:nvPr/>
        </p:nvPicPr>
        <p:blipFill>
          <a:blip r:embed="rId7">
            <a:alphaModFix/>
          </a:blip>
          <a:stretch>
            <a:fillRect/>
          </a:stretch>
        </p:blipFill>
        <p:spPr>
          <a:xfrm>
            <a:off x="0" y="2722326"/>
            <a:ext cx="10295334" cy="3204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5000">
              <a:srgbClr val="85C8FF"/>
            </a:gs>
            <a:gs pos="50000">
              <a:srgbClr val="0692F7"/>
            </a:gs>
            <a:gs pos="75000">
              <a:srgbClr val="5C2AA2"/>
            </a:gs>
            <a:gs pos="100000">
              <a:srgbClr val="000000"/>
            </a:gs>
          </a:gsLst>
          <a:path path="circle">
            <a:fillToRect b="100%" r="100%"/>
          </a:path>
          <a:tileRect l="-100%" t="-100%"/>
        </a:gradFill>
      </p:bgPr>
    </p:bg>
    <p:spTree>
      <p:nvGrpSpPr>
        <p:cNvPr id="521" name="Shape 521"/>
        <p:cNvGrpSpPr/>
        <p:nvPr/>
      </p:nvGrpSpPr>
      <p:grpSpPr>
        <a:xfrm>
          <a:off x="0" y="0"/>
          <a:ext cx="0" cy="0"/>
          <a:chOff x="0" y="0"/>
          <a:chExt cx="0" cy="0"/>
        </a:xfrm>
      </p:grpSpPr>
      <p:sp>
        <p:nvSpPr>
          <p:cNvPr id="522" name="Google Shape;522;g2befda3e8ce_0_10"/>
          <p:cNvSpPr txBox="1"/>
          <p:nvPr/>
        </p:nvSpPr>
        <p:spPr>
          <a:xfrm>
            <a:off x="1655548" y="2566541"/>
            <a:ext cx="14976900" cy="4402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13000">
                <a:solidFill>
                  <a:schemeClr val="lt1"/>
                </a:solidFill>
                <a:latin typeface="Roboto"/>
                <a:ea typeface="Roboto"/>
                <a:cs typeface="Roboto"/>
                <a:sym typeface="Roboto"/>
              </a:rPr>
              <a:t>Sécurité des conteneurs</a:t>
            </a:r>
            <a:endParaRPr b="1" sz="13000">
              <a:solidFill>
                <a:schemeClr val="lt1"/>
              </a:solidFill>
              <a:latin typeface="Roboto"/>
              <a:ea typeface="Roboto"/>
              <a:cs typeface="Roboto"/>
              <a:sym typeface="Roboto"/>
            </a:endParaRPr>
          </a:p>
        </p:txBody>
      </p:sp>
      <p:sp>
        <p:nvSpPr>
          <p:cNvPr id="523" name="Google Shape;523;g2befda3e8ce_0_10"/>
          <p:cNvSpPr/>
          <p:nvPr/>
        </p:nvSpPr>
        <p:spPr>
          <a:xfrm>
            <a:off x="211575" y="254350"/>
            <a:ext cx="2794944" cy="1312352"/>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24" name="Google Shape;524;g2befda3e8ce_0_10"/>
          <p:cNvPicPr preferRelativeResize="0"/>
          <p:nvPr/>
        </p:nvPicPr>
        <p:blipFill>
          <a:blip r:embed="rId4">
            <a:alphaModFix/>
          </a:blip>
          <a:stretch>
            <a:fillRect/>
          </a:stretch>
        </p:blipFill>
        <p:spPr>
          <a:xfrm>
            <a:off x="7825200" y="7344591"/>
            <a:ext cx="2637610" cy="263761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c0a4c1dc93_0_0"/>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L’isolation d’un conteneur</a:t>
            </a:r>
            <a:endParaRPr/>
          </a:p>
        </p:txBody>
      </p:sp>
      <p:grpSp>
        <p:nvGrpSpPr>
          <p:cNvPr id="530" name="Google Shape;530;g2c0a4c1dc93_0_0"/>
          <p:cNvGrpSpPr/>
          <p:nvPr/>
        </p:nvGrpSpPr>
        <p:grpSpPr>
          <a:xfrm>
            <a:off x="441729" y="3821625"/>
            <a:ext cx="373888" cy="373888"/>
            <a:chOff x="0" y="0"/>
            <a:chExt cx="812800" cy="812800"/>
          </a:xfrm>
        </p:grpSpPr>
        <p:sp>
          <p:nvSpPr>
            <p:cNvPr id="531" name="Google Shape;531;g2c0a4c1dc93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g2c0a4c1dc93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3" name="Google Shape;533;g2c0a4c1dc93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g2c0a4c1dc93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5" name="Google Shape;535;g2c0a4c1dc93_0_0"/>
          <p:cNvPicPr preferRelativeResize="0"/>
          <p:nvPr/>
        </p:nvPicPr>
        <p:blipFill rotWithShape="1">
          <a:blip r:embed="rId5">
            <a:alphaModFix/>
          </a:blip>
          <a:srcRect b="0" l="0" r="0" t="35629"/>
          <a:stretch/>
        </p:blipFill>
        <p:spPr>
          <a:xfrm>
            <a:off x="6920036" y="4404479"/>
            <a:ext cx="11915537" cy="5752525"/>
          </a:xfrm>
          <a:prstGeom prst="rect">
            <a:avLst/>
          </a:prstGeom>
          <a:noFill/>
          <a:ln>
            <a:noFill/>
          </a:ln>
        </p:spPr>
      </p:pic>
      <p:sp>
        <p:nvSpPr>
          <p:cNvPr id="536" name="Google Shape;536;g2c0a4c1dc93_0_0"/>
          <p:cNvSpPr txBox="1"/>
          <p:nvPr/>
        </p:nvSpPr>
        <p:spPr>
          <a:xfrm>
            <a:off x="1035425" y="373380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linux namespaces :</a:t>
            </a:r>
            <a:r>
              <a:rPr lang="en-US" sz="3200">
                <a:solidFill>
                  <a:schemeClr val="dk1"/>
                </a:solidFill>
                <a:latin typeface="Calibri"/>
                <a:ea typeface="Calibri"/>
                <a:cs typeface="Calibri"/>
                <a:sym typeface="Calibri"/>
              </a:rPr>
              <a:t> assurent la segmentation en espaces de noms des plusieurs choses (processus, réseau, filesystems) </a:t>
            </a:r>
            <a:endParaRPr sz="3200">
              <a:solidFill>
                <a:schemeClr val="dk1"/>
              </a:solidFill>
              <a:latin typeface="Calibri"/>
              <a:ea typeface="Calibri"/>
              <a:cs typeface="Calibri"/>
              <a:sym typeface="Calibri"/>
            </a:endParaRPr>
          </a:p>
        </p:txBody>
      </p:sp>
      <p:grpSp>
        <p:nvGrpSpPr>
          <p:cNvPr id="537" name="Google Shape;537;g2c0a4c1dc93_0_0"/>
          <p:cNvGrpSpPr/>
          <p:nvPr/>
        </p:nvGrpSpPr>
        <p:grpSpPr>
          <a:xfrm>
            <a:off x="432754" y="5659375"/>
            <a:ext cx="373888" cy="373888"/>
            <a:chOff x="0" y="0"/>
            <a:chExt cx="812800" cy="812800"/>
          </a:xfrm>
        </p:grpSpPr>
        <p:sp>
          <p:nvSpPr>
            <p:cNvPr id="538" name="Google Shape;538;g2c0a4c1dc93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g2c0a4c1dc93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0" name="Google Shape;540;g2c0a4c1dc93_0_0"/>
          <p:cNvSpPr txBox="1"/>
          <p:nvPr/>
        </p:nvSpPr>
        <p:spPr>
          <a:xfrm>
            <a:off x="1026450" y="557155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cgroups :</a:t>
            </a:r>
            <a:r>
              <a:rPr lang="en-US" sz="3200">
                <a:solidFill>
                  <a:schemeClr val="dk1"/>
                </a:solidFill>
                <a:latin typeface="Calibri"/>
                <a:ea typeface="Calibri"/>
                <a:cs typeface="Calibri"/>
                <a:sym typeface="Calibri"/>
              </a:rPr>
              <a:t> assurent la demande et l’allocation de ressources cpu, mémoire et autres</a:t>
            </a:r>
            <a:endParaRPr sz="3200">
              <a:solidFill>
                <a:schemeClr val="dk1"/>
              </a:solidFill>
              <a:latin typeface="Calibri"/>
              <a:ea typeface="Calibri"/>
              <a:cs typeface="Calibri"/>
              <a:sym typeface="Calibri"/>
            </a:endParaRPr>
          </a:p>
        </p:txBody>
      </p:sp>
      <p:grpSp>
        <p:nvGrpSpPr>
          <p:cNvPr id="541" name="Google Shape;541;g2c0a4c1dc93_0_0"/>
          <p:cNvGrpSpPr/>
          <p:nvPr/>
        </p:nvGrpSpPr>
        <p:grpSpPr>
          <a:xfrm>
            <a:off x="441729" y="7533000"/>
            <a:ext cx="373888" cy="373888"/>
            <a:chOff x="0" y="0"/>
            <a:chExt cx="812800" cy="812800"/>
          </a:xfrm>
        </p:grpSpPr>
        <p:sp>
          <p:nvSpPr>
            <p:cNvPr id="542" name="Google Shape;542;g2c0a4c1dc93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g2c0a4c1dc93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4" name="Google Shape;544;g2c0a4c1dc93_0_0"/>
          <p:cNvSpPr txBox="1"/>
          <p:nvPr/>
        </p:nvSpPr>
        <p:spPr>
          <a:xfrm>
            <a:off x="1035425" y="7445175"/>
            <a:ext cx="7799400" cy="20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Union Mount :</a:t>
            </a:r>
            <a:r>
              <a:rPr lang="en-US" sz="3200">
                <a:solidFill>
                  <a:schemeClr val="dk1"/>
                </a:solidFill>
                <a:latin typeface="Calibri"/>
                <a:ea typeface="Calibri"/>
                <a:cs typeface="Calibri"/>
                <a:sym typeface="Calibri"/>
              </a:rPr>
              <a:t> permet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de créer des filesystem en couches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ex: OverlayFS utilisé par Docker</a:t>
            </a:r>
            <a:endParaRPr sz="3200">
              <a:solidFill>
                <a:schemeClr val="dk1"/>
              </a:solidFill>
              <a:latin typeface="Calibri"/>
              <a:ea typeface="Calibri"/>
              <a:cs typeface="Calibri"/>
              <a:sym typeface="Calibri"/>
            </a:endParaRPr>
          </a:p>
        </p:txBody>
      </p:sp>
      <p:cxnSp>
        <p:nvCxnSpPr>
          <p:cNvPr id="545" name="Google Shape;545;g2c0a4c1dc93_0_0"/>
          <p:cNvCxnSpPr/>
          <p:nvPr/>
        </p:nvCxnSpPr>
        <p:spPr>
          <a:xfrm>
            <a:off x="178900" y="7022000"/>
            <a:ext cx="7181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p:nvPr/>
        </p:nvSpPr>
        <p:spPr>
          <a:xfrm>
            <a:off x="11051465" y="-2544328"/>
            <a:ext cx="9898854" cy="8599630"/>
          </a:xfrm>
          <a:custGeom>
            <a:rect b="b" l="l" r="r" t="t"/>
            <a:pathLst>
              <a:path extrusionOk="0" h="8599630" w="9898854">
                <a:moveTo>
                  <a:pt x="0" y="0"/>
                </a:moveTo>
                <a:lnTo>
                  <a:pt x="9898854" y="0"/>
                </a:lnTo>
                <a:lnTo>
                  <a:pt x="9898854" y="8599629"/>
                </a:lnTo>
                <a:lnTo>
                  <a:pt x="0" y="85996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5"/>
          <p:cNvSpPr txBox="1"/>
          <p:nvPr/>
        </p:nvSpPr>
        <p:spPr>
          <a:xfrm>
            <a:off x="1975250" y="1633225"/>
            <a:ext cx="14804400" cy="24951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1" lang="en-US" sz="7368">
                <a:solidFill>
                  <a:srgbClr val="101010"/>
                </a:solidFill>
                <a:latin typeface="Montserrat"/>
                <a:ea typeface="Montserrat"/>
                <a:cs typeface="Montserrat"/>
                <a:sym typeface="Montserrat"/>
              </a:rPr>
              <a:t>Qu’est ce qu’on se ferait pas ?</a:t>
            </a:r>
            <a:br>
              <a:rPr b="1" lang="en-US" sz="7368">
                <a:solidFill>
                  <a:srgbClr val="101010"/>
                </a:solidFill>
                <a:latin typeface="Montserrat"/>
                <a:ea typeface="Montserrat"/>
                <a:cs typeface="Montserrat"/>
                <a:sym typeface="Montserrat"/>
              </a:rPr>
            </a:br>
            <a:r>
              <a:rPr b="1" lang="en-US" sz="7368">
                <a:solidFill>
                  <a:srgbClr val="101010"/>
                </a:solidFill>
                <a:latin typeface="Montserrat"/>
                <a:ea typeface="Montserrat"/>
                <a:cs typeface="Montserrat"/>
                <a:sym typeface="Montserrat"/>
              </a:rPr>
              <a:t>(Le menu du jour)</a:t>
            </a:r>
            <a:endParaRPr/>
          </a:p>
        </p:txBody>
      </p:sp>
      <p:sp>
        <p:nvSpPr>
          <p:cNvPr id="117" name="Google Shape;117;p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5"/>
          <p:cNvSpPr/>
          <p:nvPr/>
        </p:nvSpPr>
        <p:spPr>
          <a:xfrm>
            <a:off x="1068855" y="4311123"/>
            <a:ext cx="819782" cy="818758"/>
          </a:xfrm>
          <a:custGeom>
            <a:rect b="b" l="l" r="r" t="t"/>
            <a:pathLst>
              <a:path extrusionOk="0" h="1462067" w="1463896">
                <a:moveTo>
                  <a:pt x="0" y="0"/>
                </a:moveTo>
                <a:lnTo>
                  <a:pt x="1463897" y="0"/>
                </a:lnTo>
                <a:lnTo>
                  <a:pt x="1463897" y="1462067"/>
                </a:lnTo>
                <a:lnTo>
                  <a:pt x="0" y="14620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5"/>
          <p:cNvSpPr txBox="1"/>
          <p:nvPr/>
        </p:nvSpPr>
        <p:spPr>
          <a:xfrm>
            <a:off x="1975250" y="4285350"/>
            <a:ext cx="113157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5C2AA2"/>
                </a:solidFill>
                <a:latin typeface="Roboto"/>
                <a:ea typeface="Roboto"/>
                <a:cs typeface="Roboto"/>
                <a:sym typeface="Roboto"/>
              </a:rPr>
              <a:t>Introduction à la conteneurisation</a:t>
            </a:r>
            <a:endParaRPr b="1" sz="4000">
              <a:solidFill>
                <a:srgbClr val="5C2AA2"/>
              </a:solidFill>
              <a:latin typeface="Roboto"/>
              <a:ea typeface="Roboto"/>
              <a:cs typeface="Roboto"/>
              <a:sym typeface="Roboto"/>
            </a:endParaRPr>
          </a:p>
        </p:txBody>
      </p:sp>
      <p:sp>
        <p:nvSpPr>
          <p:cNvPr id="120" name="Google Shape;120;p5"/>
          <p:cNvSpPr/>
          <p:nvPr/>
        </p:nvSpPr>
        <p:spPr>
          <a:xfrm>
            <a:off x="1068855" y="6242348"/>
            <a:ext cx="819782" cy="818758"/>
          </a:xfrm>
          <a:custGeom>
            <a:rect b="b" l="l" r="r" t="t"/>
            <a:pathLst>
              <a:path extrusionOk="0" h="1462067" w="1463896">
                <a:moveTo>
                  <a:pt x="0" y="0"/>
                </a:moveTo>
                <a:lnTo>
                  <a:pt x="1463897" y="0"/>
                </a:lnTo>
                <a:lnTo>
                  <a:pt x="1463897" y="1462067"/>
                </a:lnTo>
                <a:lnTo>
                  <a:pt x="0" y="14620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5"/>
          <p:cNvSpPr txBox="1"/>
          <p:nvPr/>
        </p:nvSpPr>
        <p:spPr>
          <a:xfrm>
            <a:off x="1975250" y="6216575"/>
            <a:ext cx="113157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5C2AA2"/>
                </a:solidFill>
                <a:latin typeface="Roboto"/>
                <a:ea typeface="Roboto"/>
                <a:cs typeface="Roboto"/>
                <a:sym typeface="Roboto"/>
              </a:rPr>
              <a:t>Découverte de Docker</a:t>
            </a:r>
            <a:endParaRPr b="1" sz="4000">
              <a:solidFill>
                <a:srgbClr val="5C2AA2"/>
              </a:solidFill>
              <a:latin typeface="Roboto"/>
              <a:ea typeface="Roboto"/>
              <a:cs typeface="Roboto"/>
              <a:sym typeface="Roboto"/>
            </a:endParaRPr>
          </a:p>
        </p:txBody>
      </p:sp>
      <p:sp>
        <p:nvSpPr>
          <p:cNvPr id="122" name="Google Shape;122;p5"/>
          <p:cNvSpPr/>
          <p:nvPr/>
        </p:nvSpPr>
        <p:spPr>
          <a:xfrm>
            <a:off x="1068855" y="8173573"/>
            <a:ext cx="819782" cy="818758"/>
          </a:xfrm>
          <a:custGeom>
            <a:rect b="b" l="l" r="r" t="t"/>
            <a:pathLst>
              <a:path extrusionOk="0" h="1462067" w="1463896">
                <a:moveTo>
                  <a:pt x="0" y="0"/>
                </a:moveTo>
                <a:lnTo>
                  <a:pt x="1463897" y="0"/>
                </a:lnTo>
                <a:lnTo>
                  <a:pt x="1463897" y="1462067"/>
                </a:lnTo>
                <a:lnTo>
                  <a:pt x="0" y="14620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5"/>
          <p:cNvSpPr txBox="1"/>
          <p:nvPr/>
        </p:nvSpPr>
        <p:spPr>
          <a:xfrm>
            <a:off x="1975250" y="8147800"/>
            <a:ext cx="113157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5C2AA2"/>
                </a:solidFill>
                <a:latin typeface="Roboto"/>
                <a:ea typeface="Roboto"/>
                <a:cs typeface="Roboto"/>
                <a:sym typeface="Roboto"/>
              </a:rPr>
              <a:t>PrisonBreak version Docker</a:t>
            </a:r>
            <a:endParaRPr b="1" sz="4000">
              <a:solidFill>
                <a:srgbClr val="5C2AA2"/>
              </a:solidFill>
              <a:latin typeface="Roboto"/>
              <a:ea typeface="Roboto"/>
              <a:cs typeface="Roboto"/>
              <a:sym typeface="Roboto"/>
            </a:endParaRPr>
          </a:p>
        </p:txBody>
      </p:sp>
      <p:sp>
        <p:nvSpPr>
          <p:cNvPr id="124" name="Google Shape;124;p5"/>
          <p:cNvSpPr/>
          <p:nvPr/>
        </p:nvSpPr>
        <p:spPr>
          <a:xfrm flipH="1" rot="10800000">
            <a:off x="2179575" y="5129875"/>
            <a:ext cx="1368300" cy="806400"/>
          </a:xfrm>
          <a:prstGeom prst="bentArrow">
            <a:avLst>
              <a:gd fmla="val 39391" name="adj1"/>
              <a:gd fmla="val 50000" name="adj2"/>
              <a:gd fmla="val 42417" name="adj3"/>
              <a:gd fmla="val 65534" name="adj4"/>
            </a:avLst>
          </a:prstGeom>
          <a:solidFill>
            <a:srgbClr val="5B29A1"/>
          </a:solidFill>
          <a:ln cap="flat" cmpd="sng" w="9525">
            <a:solidFill>
              <a:srgbClr val="0692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5"/>
          <p:cNvSpPr txBox="1"/>
          <p:nvPr/>
        </p:nvSpPr>
        <p:spPr>
          <a:xfrm>
            <a:off x="3670075" y="5198125"/>
            <a:ext cx="93342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Mééé monsieur c’est quoi un conteneur ? </a:t>
            </a:r>
            <a:r>
              <a:rPr b="1" lang="en-US" sz="3200">
                <a:solidFill>
                  <a:schemeClr val="dk1"/>
                </a:solidFill>
                <a:latin typeface="Calibri"/>
                <a:ea typeface="Calibri"/>
                <a:cs typeface="Calibri"/>
                <a:sym typeface="Calibri"/>
              </a:rPr>
              <a:t>#ThéAuRiz</a:t>
            </a:r>
            <a:endParaRPr b="1" sz="3200">
              <a:solidFill>
                <a:schemeClr val="dk1"/>
              </a:solidFill>
              <a:latin typeface="Calibri"/>
              <a:ea typeface="Calibri"/>
              <a:cs typeface="Calibri"/>
              <a:sym typeface="Calibri"/>
            </a:endParaRPr>
          </a:p>
        </p:txBody>
      </p:sp>
      <p:sp>
        <p:nvSpPr>
          <p:cNvPr id="126" name="Google Shape;126;p5"/>
          <p:cNvSpPr/>
          <p:nvPr/>
        </p:nvSpPr>
        <p:spPr>
          <a:xfrm flipH="1" rot="10800000">
            <a:off x="2179575" y="7047350"/>
            <a:ext cx="1368300" cy="806400"/>
          </a:xfrm>
          <a:prstGeom prst="bentArrow">
            <a:avLst>
              <a:gd fmla="val 39391" name="adj1"/>
              <a:gd fmla="val 46966" name="adj2"/>
              <a:gd fmla="val 50000" name="adj3"/>
              <a:gd fmla="val 72730" name="adj4"/>
            </a:avLst>
          </a:prstGeom>
          <a:solidFill>
            <a:srgbClr val="5B29A1"/>
          </a:solidFill>
          <a:ln cap="flat" cmpd="sng" w="9525">
            <a:solidFill>
              <a:srgbClr val="0692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 name="Google Shape;127;p5"/>
          <p:cNvSpPr txBox="1"/>
          <p:nvPr/>
        </p:nvSpPr>
        <p:spPr>
          <a:xfrm>
            <a:off x="3670075" y="7115600"/>
            <a:ext cx="116310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On rentre dans le lard de la petite baleine bleue </a:t>
            </a:r>
            <a:r>
              <a:rPr b="1" lang="en-US" sz="3200">
                <a:solidFill>
                  <a:schemeClr val="dk1"/>
                </a:solidFill>
                <a:latin typeface="Calibri"/>
                <a:ea typeface="Calibri"/>
                <a:cs typeface="Calibri"/>
                <a:sym typeface="Calibri"/>
              </a:rPr>
              <a:t>#TryHard</a:t>
            </a:r>
            <a:endParaRPr b="1" sz="3200">
              <a:solidFill>
                <a:schemeClr val="dk1"/>
              </a:solidFill>
              <a:latin typeface="Calibri"/>
              <a:ea typeface="Calibri"/>
              <a:cs typeface="Calibri"/>
              <a:sym typeface="Calibri"/>
            </a:endParaRPr>
          </a:p>
        </p:txBody>
      </p:sp>
      <p:sp>
        <p:nvSpPr>
          <p:cNvPr id="128" name="Google Shape;128;p5"/>
          <p:cNvSpPr txBox="1"/>
          <p:nvPr/>
        </p:nvSpPr>
        <p:spPr>
          <a:xfrm>
            <a:off x="3670075" y="9101325"/>
            <a:ext cx="12290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Et la on va s’amuser à casser du conteneur 😈💣 </a:t>
            </a:r>
            <a:r>
              <a:rPr b="1" lang="en-US" sz="3200">
                <a:solidFill>
                  <a:schemeClr val="dk1"/>
                </a:solidFill>
                <a:latin typeface="Calibri"/>
                <a:ea typeface="Calibri"/>
                <a:cs typeface="Calibri"/>
                <a:sym typeface="Calibri"/>
              </a:rPr>
              <a:t>#H4XOR5</a:t>
            </a:r>
            <a:endParaRPr b="1" sz="3200">
              <a:solidFill>
                <a:schemeClr val="dk1"/>
              </a:solidFill>
              <a:latin typeface="Calibri"/>
              <a:ea typeface="Calibri"/>
              <a:cs typeface="Calibri"/>
              <a:sym typeface="Calibri"/>
            </a:endParaRPr>
          </a:p>
        </p:txBody>
      </p:sp>
      <p:sp>
        <p:nvSpPr>
          <p:cNvPr id="129" name="Google Shape;129;p5"/>
          <p:cNvSpPr/>
          <p:nvPr/>
        </p:nvSpPr>
        <p:spPr>
          <a:xfrm flipH="1" rot="10800000">
            <a:off x="2179575" y="9033075"/>
            <a:ext cx="1368300" cy="806400"/>
          </a:xfrm>
          <a:prstGeom prst="bentArrow">
            <a:avLst>
              <a:gd fmla="val 39391" name="adj1"/>
              <a:gd fmla="val 50000" name="adj2"/>
              <a:gd fmla="val 42417" name="adj3"/>
              <a:gd fmla="val 65534" name="adj4"/>
            </a:avLst>
          </a:prstGeom>
          <a:solidFill>
            <a:srgbClr val="5B29A1"/>
          </a:solidFill>
          <a:ln cap="flat" cmpd="sng" w="9525">
            <a:solidFill>
              <a:srgbClr val="0692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d0e036648c_1_12"/>
          <p:cNvSpPr txBox="1"/>
          <p:nvPr/>
        </p:nvSpPr>
        <p:spPr>
          <a:xfrm>
            <a:off x="2935150" y="696075"/>
            <a:ext cx="150315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Créer sa propre image docker</a:t>
            </a:r>
            <a:endParaRPr/>
          </a:p>
        </p:txBody>
      </p:sp>
      <p:grpSp>
        <p:nvGrpSpPr>
          <p:cNvPr id="551" name="Google Shape;551;g2d0e036648c_1_12"/>
          <p:cNvGrpSpPr/>
          <p:nvPr/>
        </p:nvGrpSpPr>
        <p:grpSpPr>
          <a:xfrm>
            <a:off x="441729" y="3821625"/>
            <a:ext cx="373888" cy="373888"/>
            <a:chOff x="0" y="0"/>
            <a:chExt cx="812800" cy="812800"/>
          </a:xfrm>
        </p:grpSpPr>
        <p:sp>
          <p:nvSpPr>
            <p:cNvPr id="552" name="Google Shape;552;g2d0e036648c_1_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g2d0e036648c_1_1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4" name="Google Shape;554;g2d0e036648c_1_1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g2d0e036648c_1_12"/>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g2d0e036648c_1_12"/>
          <p:cNvSpPr txBox="1"/>
          <p:nvPr/>
        </p:nvSpPr>
        <p:spPr>
          <a:xfrm>
            <a:off x="1035425" y="373380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Pourquoi ? : </a:t>
            </a:r>
            <a:r>
              <a:rPr lang="en-US" sz="3200">
                <a:solidFill>
                  <a:schemeClr val="dk1"/>
                </a:solidFill>
                <a:latin typeface="Calibri"/>
                <a:ea typeface="Calibri"/>
                <a:cs typeface="Calibri"/>
                <a:sym typeface="Calibri"/>
              </a:rPr>
              <a:t>Gérer ses dépendances</a:t>
            </a:r>
            <a:endParaRPr sz="3200">
              <a:solidFill>
                <a:schemeClr val="dk1"/>
              </a:solidFill>
              <a:latin typeface="Calibri"/>
              <a:ea typeface="Calibri"/>
              <a:cs typeface="Calibri"/>
              <a:sym typeface="Calibri"/>
            </a:endParaRPr>
          </a:p>
        </p:txBody>
      </p:sp>
      <p:grpSp>
        <p:nvGrpSpPr>
          <p:cNvPr id="557" name="Google Shape;557;g2d0e036648c_1_12"/>
          <p:cNvGrpSpPr/>
          <p:nvPr/>
        </p:nvGrpSpPr>
        <p:grpSpPr>
          <a:xfrm>
            <a:off x="432754" y="5659375"/>
            <a:ext cx="373888" cy="373888"/>
            <a:chOff x="0" y="0"/>
            <a:chExt cx="812800" cy="812800"/>
          </a:xfrm>
        </p:grpSpPr>
        <p:sp>
          <p:nvSpPr>
            <p:cNvPr id="558" name="Google Shape;558;g2d0e036648c_1_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g2d0e036648c_1_1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0" name="Google Shape;560;g2d0e036648c_1_12"/>
          <p:cNvSpPr txBox="1"/>
          <p:nvPr/>
        </p:nvSpPr>
        <p:spPr>
          <a:xfrm>
            <a:off x="1026450" y="5571550"/>
            <a:ext cx="7799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Est-ce compliqué ? </a:t>
            </a:r>
            <a:r>
              <a:rPr lang="en-US" sz="3200">
                <a:solidFill>
                  <a:schemeClr val="dk1"/>
                </a:solidFill>
                <a:latin typeface="Calibri"/>
                <a:ea typeface="Calibri"/>
                <a:cs typeface="Calibri"/>
                <a:sym typeface="Calibri"/>
              </a:rPr>
              <a:t>non, juste RTFM</a:t>
            </a:r>
            <a:endParaRPr sz="3200">
              <a:solidFill>
                <a:schemeClr val="dk1"/>
              </a:solidFill>
              <a:latin typeface="Calibri"/>
              <a:ea typeface="Calibri"/>
              <a:cs typeface="Calibri"/>
              <a:sym typeface="Calibri"/>
            </a:endParaRPr>
          </a:p>
        </p:txBody>
      </p:sp>
      <p:grpSp>
        <p:nvGrpSpPr>
          <p:cNvPr id="561" name="Google Shape;561;g2d0e036648c_1_12"/>
          <p:cNvGrpSpPr/>
          <p:nvPr/>
        </p:nvGrpSpPr>
        <p:grpSpPr>
          <a:xfrm>
            <a:off x="441729" y="7533000"/>
            <a:ext cx="373888" cy="373888"/>
            <a:chOff x="0" y="0"/>
            <a:chExt cx="812800" cy="812800"/>
          </a:xfrm>
        </p:grpSpPr>
        <p:sp>
          <p:nvSpPr>
            <p:cNvPr id="562" name="Google Shape;562;g2d0e036648c_1_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25000">
                  <a:srgbClr val="85C8FF"/>
                </a:gs>
                <a:gs pos="50000">
                  <a:srgbClr val="0692F7"/>
                </a:gs>
                <a:gs pos="75000">
                  <a:srgbClr val="5C2AA2"/>
                </a:gs>
                <a:gs pos="100000">
                  <a:srgbClr val="000000"/>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g2d0e036648c_1_1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4" name="Google Shape;564;g2d0e036648c_1_12"/>
          <p:cNvSpPr txBox="1"/>
          <p:nvPr/>
        </p:nvSpPr>
        <p:spPr>
          <a:xfrm>
            <a:off x="1035425" y="7445175"/>
            <a:ext cx="7799400" cy="20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Des outils existent pour auditer nos images ?</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Oui, il en existe beaucoup !</a:t>
            </a:r>
            <a:endParaRPr sz="3200">
              <a:solidFill>
                <a:schemeClr val="dk1"/>
              </a:solidFill>
              <a:latin typeface="Calibri"/>
              <a:ea typeface="Calibri"/>
              <a:cs typeface="Calibri"/>
              <a:sym typeface="Calibri"/>
            </a:endParaRPr>
          </a:p>
        </p:txBody>
      </p:sp>
      <p:cxnSp>
        <p:nvCxnSpPr>
          <p:cNvPr id="565" name="Google Shape;565;g2d0e036648c_1_12"/>
          <p:cNvCxnSpPr/>
          <p:nvPr/>
        </p:nvCxnSpPr>
        <p:spPr>
          <a:xfrm>
            <a:off x="178900" y="7022000"/>
            <a:ext cx="7181100" cy="0"/>
          </a:xfrm>
          <a:prstGeom prst="straightConnector1">
            <a:avLst/>
          </a:prstGeom>
          <a:noFill/>
          <a:ln cap="flat" cmpd="sng" w="9525">
            <a:solidFill>
              <a:schemeClr val="dk2"/>
            </a:solidFill>
            <a:prstDash val="solid"/>
            <a:round/>
            <a:headEnd len="med" w="med" type="none"/>
            <a:tailEnd len="med" w="med" type="none"/>
          </a:ln>
        </p:spPr>
      </p:cxnSp>
      <p:pic>
        <p:nvPicPr>
          <p:cNvPr id="566" name="Google Shape;566;g2d0e036648c_1_12"/>
          <p:cNvPicPr preferRelativeResize="0"/>
          <p:nvPr/>
        </p:nvPicPr>
        <p:blipFill>
          <a:blip r:embed="rId5">
            <a:alphaModFix/>
          </a:blip>
          <a:stretch>
            <a:fillRect/>
          </a:stretch>
        </p:blipFill>
        <p:spPr>
          <a:xfrm>
            <a:off x="9139625" y="3531375"/>
            <a:ext cx="8533523" cy="63110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d0e036648c_1_34"/>
          <p:cNvSpPr txBox="1"/>
          <p:nvPr/>
        </p:nvSpPr>
        <p:spPr>
          <a:xfrm>
            <a:off x="2935150" y="696075"/>
            <a:ext cx="150315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Comment tester ses images ?</a:t>
            </a:r>
            <a:endParaRPr/>
          </a:p>
        </p:txBody>
      </p:sp>
      <p:sp>
        <p:nvSpPr>
          <p:cNvPr id="572" name="Google Shape;572;g2d0e036648c_1_34"/>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g2d0e036648c_1_34"/>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4" name="Google Shape;574;g2d0e036648c_1_34"/>
          <p:cNvPicPr preferRelativeResize="0"/>
          <p:nvPr/>
        </p:nvPicPr>
        <p:blipFill>
          <a:blip r:embed="rId5">
            <a:alphaModFix/>
          </a:blip>
          <a:stretch>
            <a:fillRect/>
          </a:stretch>
        </p:blipFill>
        <p:spPr>
          <a:xfrm>
            <a:off x="3956350" y="3719313"/>
            <a:ext cx="2363850" cy="2848375"/>
          </a:xfrm>
          <a:prstGeom prst="rect">
            <a:avLst/>
          </a:prstGeom>
          <a:noFill/>
          <a:ln>
            <a:noFill/>
          </a:ln>
        </p:spPr>
      </p:pic>
      <p:grpSp>
        <p:nvGrpSpPr>
          <p:cNvPr id="575" name="Google Shape;575;g2d0e036648c_1_34"/>
          <p:cNvGrpSpPr/>
          <p:nvPr/>
        </p:nvGrpSpPr>
        <p:grpSpPr>
          <a:xfrm>
            <a:off x="11889925" y="3719325"/>
            <a:ext cx="3029925" cy="3888550"/>
            <a:chOff x="7405100" y="3719325"/>
            <a:chExt cx="3029925" cy="3888550"/>
          </a:xfrm>
        </p:grpSpPr>
        <p:pic>
          <p:nvPicPr>
            <p:cNvPr id="576" name="Google Shape;576;g2d0e036648c_1_34"/>
            <p:cNvPicPr preferRelativeResize="0"/>
            <p:nvPr/>
          </p:nvPicPr>
          <p:blipFill>
            <a:blip r:embed="rId6">
              <a:alphaModFix/>
            </a:blip>
            <a:stretch>
              <a:fillRect/>
            </a:stretch>
          </p:blipFill>
          <p:spPr>
            <a:xfrm>
              <a:off x="7405100" y="3719325"/>
              <a:ext cx="3019425" cy="2990850"/>
            </a:xfrm>
            <a:prstGeom prst="rect">
              <a:avLst/>
            </a:prstGeom>
            <a:noFill/>
            <a:ln>
              <a:noFill/>
            </a:ln>
          </p:spPr>
        </p:pic>
        <p:sp>
          <p:nvSpPr>
            <p:cNvPr id="577" name="Google Shape;577;g2d0e036648c_1_34"/>
            <p:cNvSpPr txBox="1"/>
            <p:nvPr/>
          </p:nvSpPr>
          <p:spPr>
            <a:xfrm>
              <a:off x="7415525" y="6897475"/>
              <a:ext cx="30195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Docker Scout</a:t>
              </a:r>
              <a:endParaRPr sz="3200">
                <a:solidFill>
                  <a:schemeClr val="dk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c99a322d93_0_8"/>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Escape lvl 1 : privileged</a:t>
            </a:r>
            <a:endParaRPr/>
          </a:p>
        </p:txBody>
      </p:sp>
      <p:sp>
        <p:nvSpPr>
          <p:cNvPr id="583" name="Google Shape;583;g2c99a322d93_0_8"/>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g2c99a322d93_0_8"/>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g2c99a322d93_0_8"/>
          <p:cNvSpPr txBox="1"/>
          <p:nvPr/>
        </p:nvSpPr>
        <p:spPr>
          <a:xfrm>
            <a:off x="506375" y="2655000"/>
            <a:ext cx="16582500" cy="2417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Container privileged → possible de briser l’isolation “simplement”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u="sng">
                <a:solidFill>
                  <a:schemeClr val="hlink"/>
                </a:solidFill>
                <a:latin typeface="Calibri"/>
                <a:ea typeface="Calibri"/>
                <a:cs typeface="Calibri"/>
                <a:sym typeface="Calibri"/>
                <a:hlinkClick r:id="rId5"/>
              </a:rPr>
              <a:t>https://www.root-me.org/fr/Challenges/App-Script/Docker-I-am-groot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u="sng">
                <a:solidFill>
                  <a:schemeClr val="hlink"/>
                </a:solidFill>
                <a:latin typeface="Calibri"/>
                <a:ea typeface="Calibri"/>
                <a:cs typeface="Calibri"/>
                <a:sym typeface="Calibri"/>
                <a:hlinkClick r:id="rId6"/>
              </a:rPr>
              <a:t>https://book.hacktricks.xyz/linux-hardening/privilege-escalation/docker-security/docker-breakout-privilege-escalation</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bf9e651106_0_23"/>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Escape lvl 1 : privileged</a:t>
            </a:r>
            <a:endParaRPr/>
          </a:p>
        </p:txBody>
      </p:sp>
      <p:sp>
        <p:nvSpPr>
          <p:cNvPr id="591" name="Google Shape;591;g2bf9e651106_0_2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g2bf9e651106_0_23"/>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g2bf9e651106_0_23"/>
          <p:cNvSpPr txBox="1"/>
          <p:nvPr/>
        </p:nvSpPr>
        <p:spPr>
          <a:xfrm>
            <a:off x="506375" y="2655000"/>
            <a:ext cx="16582500" cy="2417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Container privileged → possible de briser l’isolation “simplement”</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SOLUTION</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Container privileged + docked root → possible de briser le système hôte</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 montage du disque de host, puis chroot sur le système host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d0e036648c_1_0"/>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Escape lvl 1 : privileged</a:t>
            </a:r>
            <a:endParaRPr/>
          </a:p>
        </p:txBody>
      </p:sp>
      <p:sp>
        <p:nvSpPr>
          <p:cNvPr id="599" name="Google Shape;599;g2d0e036648c_1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g2d0e036648c_1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g2d0e036648c_1_0"/>
          <p:cNvSpPr txBox="1"/>
          <p:nvPr/>
        </p:nvSpPr>
        <p:spPr>
          <a:xfrm>
            <a:off x="506375" y="2655000"/>
            <a:ext cx="16582500" cy="24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602" name="Google Shape;602;g2d0e036648c_1_0"/>
          <p:cNvPicPr preferRelativeResize="0"/>
          <p:nvPr/>
        </p:nvPicPr>
        <p:blipFill>
          <a:blip r:embed="rId5">
            <a:alphaModFix/>
          </a:blip>
          <a:stretch>
            <a:fillRect/>
          </a:stretch>
        </p:blipFill>
        <p:spPr>
          <a:xfrm>
            <a:off x="3236625" y="1825875"/>
            <a:ext cx="11814757" cy="8402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bf9e651106_0_38"/>
          <p:cNvSpPr txBox="1"/>
          <p:nvPr/>
        </p:nvSpPr>
        <p:spPr>
          <a:xfrm>
            <a:off x="520801" y="1380375"/>
            <a:ext cx="17094000" cy="188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Escape récente : LeakyVessels</a:t>
            </a:r>
            <a:br>
              <a:rPr b="1" lang="en-US" sz="7340">
                <a:latin typeface="Montserrat"/>
                <a:ea typeface="Montserrat"/>
                <a:cs typeface="Montserrat"/>
                <a:sym typeface="Montserrat"/>
              </a:rPr>
            </a:br>
            <a:r>
              <a:rPr b="1" lang="en-US" sz="2000">
                <a:latin typeface="Montserrat"/>
                <a:ea typeface="Montserrat"/>
                <a:cs typeface="Montserrat"/>
                <a:sym typeface="Montserrat"/>
              </a:rPr>
              <a:t>Novembre 2023</a:t>
            </a:r>
            <a:endParaRPr sz="2000"/>
          </a:p>
        </p:txBody>
      </p:sp>
      <p:sp>
        <p:nvSpPr>
          <p:cNvPr id="608" name="Google Shape;608;g2bf9e651106_0_38"/>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g2bf9e651106_0_38"/>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g2bf9e651106_0_38"/>
          <p:cNvSpPr txBox="1"/>
          <p:nvPr/>
        </p:nvSpPr>
        <p:spPr>
          <a:xfrm>
            <a:off x="506375" y="3798000"/>
            <a:ext cx="16582500" cy="59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CVE reposant sur une faiblesse du container runtime runc (utilisé par containerd, et docker):</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au moment d’initialiser un container (docker run, docker build), un </a:t>
            </a:r>
            <a:r>
              <a:rPr lang="en-US" sz="3200">
                <a:solidFill>
                  <a:schemeClr val="dk1"/>
                </a:solidFill>
                <a:latin typeface="Calibri"/>
                <a:ea typeface="Calibri"/>
                <a:cs typeface="Calibri"/>
                <a:sym typeface="Calibri"/>
              </a:rPr>
              <a:t>file descriptor</a:t>
            </a:r>
            <a:r>
              <a:rPr lang="en-US" sz="3200">
                <a:solidFill>
                  <a:schemeClr val="dk1"/>
                </a:solidFill>
                <a:latin typeface="Calibri"/>
                <a:ea typeface="Calibri"/>
                <a:cs typeface="Calibri"/>
                <a:sym typeface="Calibri"/>
              </a:rPr>
              <a:t> qui pointe sur le fs host n’est pas unlink</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ce qui permet de l’utiliser et de récupérer le filesystem host en spécifiant simplement un workgroup qui pointe sur ce fd : “/dev/proc/self/fd/7”</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 on a donc le fs host ⇒ isolation ns </a:t>
            </a:r>
            <a:r>
              <a:rPr b="1" lang="en-US" sz="3200">
                <a:solidFill>
                  <a:schemeClr val="dk1"/>
                </a:solidFill>
                <a:latin typeface="Calibri"/>
                <a:ea typeface="Calibri"/>
                <a:cs typeface="Calibri"/>
                <a:sym typeface="Calibri"/>
              </a:rPr>
              <a:t>MNT</a:t>
            </a:r>
            <a:r>
              <a:rPr lang="en-US" sz="3200">
                <a:solidFill>
                  <a:schemeClr val="dk1"/>
                </a:solidFill>
                <a:latin typeface="Calibri"/>
                <a:ea typeface="Calibri"/>
                <a:cs typeface="Calibri"/>
                <a:sym typeface="Calibri"/>
              </a:rPr>
              <a:t> brisée</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 from fs host to full compromission via réécriture du binaire runc, donc trigger lors du prochain run de container</a:t>
            </a:r>
            <a:endParaRPr sz="32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
          <p:cNvSpPr/>
          <p:nvPr/>
        </p:nvSpPr>
        <p:spPr>
          <a:xfrm rot="-1898322">
            <a:off x="13299669" y="5075791"/>
            <a:ext cx="8700980" cy="8722787"/>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10"/>
          <p:cNvSpPr/>
          <p:nvPr/>
        </p:nvSpPr>
        <p:spPr>
          <a:xfrm rot="-1898322">
            <a:off x="-2985263" y="-5106596"/>
            <a:ext cx="8700980" cy="8722787"/>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0"/>
          <p:cNvSpPr txBox="1"/>
          <p:nvPr/>
        </p:nvSpPr>
        <p:spPr>
          <a:xfrm>
            <a:off x="-222896" y="2037007"/>
            <a:ext cx="18258900" cy="1998900"/>
          </a:xfrm>
          <a:prstGeom prst="rect">
            <a:avLst/>
          </a:prstGeom>
          <a:noFill/>
          <a:ln>
            <a:noFill/>
          </a:ln>
        </p:spPr>
        <p:txBody>
          <a:bodyPr anchorCtr="0" anchor="t" bIns="0" lIns="0" spcFirstLastPara="1" rIns="0" wrap="square" tIns="0">
            <a:spAutoFit/>
          </a:bodyPr>
          <a:lstStyle/>
          <a:p>
            <a:pPr indent="0" lvl="0" marL="0" marR="0" rtl="0" algn="ctr">
              <a:lnSpc>
                <a:spcPct val="139000"/>
              </a:lnSpc>
              <a:spcBef>
                <a:spcPts val="0"/>
              </a:spcBef>
              <a:spcAft>
                <a:spcPts val="0"/>
              </a:spcAft>
              <a:buNone/>
            </a:pPr>
            <a:r>
              <a:rPr b="1" lang="en-US" sz="12987">
                <a:solidFill>
                  <a:srgbClr val="048AFF"/>
                </a:solidFill>
                <a:latin typeface="Roboto"/>
                <a:ea typeface="Roboto"/>
                <a:cs typeface="Roboto"/>
                <a:sym typeface="Roboto"/>
              </a:rPr>
              <a:t>Merci </a:t>
            </a:r>
            <a:r>
              <a:rPr lang="en-US" sz="9250">
                <a:solidFill>
                  <a:schemeClr val="dk1"/>
                </a:solidFill>
                <a:highlight>
                  <a:srgbClr val="FFFFFF"/>
                </a:highlight>
                <a:latin typeface="Roboto"/>
                <a:ea typeface="Roboto"/>
                <a:cs typeface="Roboto"/>
                <a:sym typeface="Roboto"/>
              </a:rPr>
              <a:t>🐋 </a:t>
            </a:r>
            <a:endParaRPr b="1" sz="8600">
              <a:latin typeface="Roboto"/>
              <a:ea typeface="Roboto"/>
              <a:cs typeface="Roboto"/>
              <a:sym typeface="Roboto"/>
            </a:endParaRPr>
          </a:p>
        </p:txBody>
      </p:sp>
      <p:pic>
        <p:nvPicPr>
          <p:cNvPr id="619" name="Google Shape;619;p10"/>
          <p:cNvPicPr preferRelativeResize="0"/>
          <p:nvPr/>
        </p:nvPicPr>
        <p:blipFill>
          <a:blip r:embed="rId5">
            <a:alphaModFix/>
          </a:blip>
          <a:stretch>
            <a:fillRect/>
          </a:stretch>
        </p:blipFill>
        <p:spPr>
          <a:xfrm>
            <a:off x="5919138" y="4035900"/>
            <a:ext cx="5974826" cy="5974826"/>
          </a:xfrm>
          <a:prstGeom prst="rect">
            <a:avLst/>
          </a:prstGeom>
          <a:noFill/>
          <a:ln>
            <a:noFill/>
          </a:ln>
        </p:spPr>
      </p:pic>
      <p:sp>
        <p:nvSpPr>
          <p:cNvPr id="620" name="Google Shape;620;p10"/>
          <p:cNvSpPr txBox="1"/>
          <p:nvPr/>
        </p:nvSpPr>
        <p:spPr>
          <a:xfrm rot="-254032">
            <a:off x="2397572" y="5262741"/>
            <a:ext cx="3758758" cy="13997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chemeClr val="dk1"/>
                </a:solidFill>
                <a:latin typeface="Amatic SC"/>
                <a:ea typeface="Amatic SC"/>
                <a:cs typeface="Amatic SC"/>
                <a:sym typeface="Amatic SC"/>
              </a:rPr>
              <a:t>Petit formulaire de satisfaction</a:t>
            </a:r>
            <a:endParaRPr sz="4400">
              <a:solidFill>
                <a:schemeClr val="dk1"/>
              </a:solidFill>
              <a:latin typeface="Amatic SC"/>
              <a:ea typeface="Amatic SC"/>
              <a:cs typeface="Amatic SC"/>
              <a:sym typeface="Amatic SC"/>
            </a:endParaRPr>
          </a:p>
        </p:txBody>
      </p:sp>
      <p:sp>
        <p:nvSpPr>
          <p:cNvPr id="621" name="Google Shape;621;p10"/>
          <p:cNvSpPr/>
          <p:nvPr/>
        </p:nvSpPr>
        <p:spPr>
          <a:xfrm>
            <a:off x="3435631" y="6931850"/>
            <a:ext cx="1407150" cy="969350"/>
          </a:xfrm>
          <a:custGeom>
            <a:rect b="b" l="l" r="r" t="t"/>
            <a:pathLst>
              <a:path extrusionOk="0" h="38774" w="56286">
                <a:moveTo>
                  <a:pt x="4852" y="0"/>
                </a:moveTo>
                <a:cubicBezTo>
                  <a:pt x="4141" y="9239"/>
                  <a:pt x="4185" y="18589"/>
                  <a:pt x="2478" y="27696"/>
                </a:cubicBezTo>
                <a:cubicBezTo>
                  <a:pt x="1796" y="31335"/>
                  <a:pt x="-2015" y="38774"/>
                  <a:pt x="1687" y="38774"/>
                </a:cubicBezTo>
                <a:cubicBezTo>
                  <a:pt x="9696" y="38774"/>
                  <a:pt x="17108" y="34390"/>
                  <a:pt x="24635" y="31653"/>
                </a:cubicBezTo>
                <a:cubicBezTo>
                  <a:pt x="32644" y="28740"/>
                  <a:pt x="40892" y="26238"/>
                  <a:pt x="48374" y="22157"/>
                </a:cubicBezTo>
                <a:cubicBezTo>
                  <a:pt x="51075" y="20684"/>
                  <a:pt x="53211" y="17409"/>
                  <a:pt x="56287" y="17409"/>
                </a:cubicBezTo>
              </a:path>
            </a:pathLst>
          </a:custGeom>
          <a:noFill/>
          <a:ln cap="flat" cmpd="sng" w="28575">
            <a:solidFill>
              <a:schemeClr val="dk2"/>
            </a:solidFill>
            <a:prstDash val="solid"/>
            <a:round/>
            <a:headEnd len="med" w="med" type="none"/>
            <a:tailEnd len="med" w="med" type="none"/>
          </a:ln>
        </p:spPr>
      </p:sp>
      <p:sp>
        <p:nvSpPr>
          <p:cNvPr id="622" name="Google Shape;622;p10"/>
          <p:cNvSpPr/>
          <p:nvPr/>
        </p:nvSpPr>
        <p:spPr>
          <a:xfrm>
            <a:off x="4625200" y="6810291"/>
            <a:ext cx="981000" cy="1150250"/>
          </a:xfrm>
          <a:custGeom>
            <a:rect b="b" l="l" r="r" t="t"/>
            <a:pathLst>
              <a:path extrusionOk="0" h="46010" w="39240">
                <a:moveTo>
                  <a:pt x="0" y="13567"/>
                </a:moveTo>
                <a:cubicBezTo>
                  <a:pt x="6474" y="20041"/>
                  <a:pt x="13121" y="26523"/>
                  <a:pt x="18200" y="34141"/>
                </a:cubicBezTo>
                <a:cubicBezTo>
                  <a:pt x="19836" y="36595"/>
                  <a:pt x="22156" y="39105"/>
                  <a:pt x="22156" y="42054"/>
                </a:cubicBezTo>
                <a:cubicBezTo>
                  <a:pt x="22156" y="42845"/>
                  <a:pt x="22947" y="44428"/>
                  <a:pt x="22156" y="44428"/>
                </a:cubicBezTo>
                <a:cubicBezTo>
                  <a:pt x="18727" y="44428"/>
                  <a:pt x="19519" y="38097"/>
                  <a:pt x="18200" y="34932"/>
                </a:cubicBezTo>
                <a:cubicBezTo>
                  <a:pt x="17179" y="32482"/>
                  <a:pt x="16872" y="32624"/>
                  <a:pt x="15826" y="30184"/>
                </a:cubicBezTo>
                <a:cubicBezTo>
                  <a:pt x="13308" y="24309"/>
                  <a:pt x="13627" y="24176"/>
                  <a:pt x="11078" y="18314"/>
                </a:cubicBezTo>
                <a:cubicBezTo>
                  <a:pt x="8962" y="13446"/>
                  <a:pt x="6589" y="8680"/>
                  <a:pt x="3956" y="4071"/>
                </a:cubicBezTo>
                <a:cubicBezTo>
                  <a:pt x="3302" y="2926"/>
                  <a:pt x="303" y="1226"/>
                  <a:pt x="1582" y="906"/>
                </a:cubicBezTo>
                <a:cubicBezTo>
                  <a:pt x="9787" y="-1144"/>
                  <a:pt x="18592" y="929"/>
                  <a:pt x="26904" y="2488"/>
                </a:cubicBezTo>
                <a:cubicBezTo>
                  <a:pt x="30570" y="3175"/>
                  <a:pt x="34646" y="2403"/>
                  <a:pt x="37982" y="4071"/>
                </a:cubicBezTo>
                <a:cubicBezTo>
                  <a:pt x="40823" y="5491"/>
                  <a:pt x="37759" y="10442"/>
                  <a:pt x="37191" y="13567"/>
                </a:cubicBezTo>
                <a:cubicBezTo>
                  <a:pt x="35079" y="25187"/>
                  <a:pt x="28230" y="35446"/>
                  <a:pt x="22948" y="46010"/>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g2bf9e651106_0_31"/>
          <p:cNvSpPr txBox="1"/>
          <p:nvPr/>
        </p:nvSpPr>
        <p:spPr>
          <a:xfrm>
            <a:off x="597001" y="1380375"/>
            <a:ext cx="17094000" cy="2711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Escape lvl DumbAsFuck :</a:t>
            </a:r>
            <a:endParaRPr b="1" sz="7340">
              <a:latin typeface="Montserrat"/>
              <a:ea typeface="Montserrat"/>
              <a:cs typeface="Montserrat"/>
              <a:sym typeface="Montserrat"/>
            </a:endParaRPr>
          </a:p>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“la </a:t>
            </a:r>
            <a:r>
              <a:rPr b="1" lang="en-US" sz="7340">
                <a:latin typeface="Montserrat"/>
                <a:ea typeface="Montserrat"/>
                <a:cs typeface="Montserrat"/>
                <a:sym typeface="Montserrat"/>
              </a:rPr>
              <a:t>chaussette</a:t>
            </a:r>
            <a:r>
              <a:rPr b="1" lang="en-US" sz="7340">
                <a:latin typeface="Montserrat"/>
                <a:ea typeface="Montserrat"/>
                <a:cs typeface="Montserrat"/>
                <a:sym typeface="Montserrat"/>
              </a:rPr>
              <a:t> à l’air”</a:t>
            </a:r>
            <a:endParaRPr/>
          </a:p>
        </p:txBody>
      </p:sp>
      <p:sp>
        <p:nvSpPr>
          <p:cNvPr id="628" name="Google Shape;628;g2bf9e651106_0_3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g2bf9e651106_0_31"/>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g2bf9e651106_0_31"/>
          <p:cNvSpPr txBox="1"/>
          <p:nvPr/>
        </p:nvSpPr>
        <p:spPr>
          <a:xfrm>
            <a:off x="506375" y="4864800"/>
            <a:ext cx="16582500" cy="52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Chaussette</a:t>
            </a:r>
            <a:r>
              <a:rPr lang="en-US" sz="3200">
                <a:solidFill>
                  <a:schemeClr val="dk1"/>
                </a:solidFill>
                <a:latin typeface="Calibri"/>
                <a:ea typeface="Calibri"/>
                <a:cs typeface="Calibri"/>
                <a:sym typeface="Calibri"/>
              </a:rPr>
              <a:t> unix avec les mauvaises permissions, ou encore pire </a:t>
            </a:r>
            <a:r>
              <a:rPr b="1" lang="en-US" sz="3200">
                <a:solidFill>
                  <a:schemeClr val="dk1"/>
                </a:solidFill>
                <a:latin typeface="Calibri"/>
                <a:ea typeface="Calibri"/>
                <a:cs typeface="Calibri"/>
                <a:sym typeface="Calibri"/>
              </a:rPr>
              <a:t>EXPOSÉE</a:t>
            </a:r>
            <a:r>
              <a:rPr b="1" lang="en-US" sz="3200">
                <a:solidFill>
                  <a:schemeClr val="dk1"/>
                </a:solidFill>
                <a:latin typeface="Calibri"/>
                <a:ea typeface="Calibri"/>
                <a:cs typeface="Calibri"/>
                <a:sym typeface="Calibri"/>
              </a:rPr>
              <a:t> SUR INTERNET</a:t>
            </a:r>
            <a:r>
              <a:rPr lang="en-US" sz="3200">
                <a:solidFill>
                  <a:schemeClr val="dk1"/>
                </a:solidFill>
                <a:latin typeface="Calibri"/>
                <a:ea typeface="Calibri"/>
                <a:cs typeface="Calibri"/>
                <a:sym typeface="Calibri"/>
              </a:rPr>
              <a:t> en tcp</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u="sng">
                <a:solidFill>
                  <a:schemeClr val="hlink"/>
                </a:solidFill>
                <a:latin typeface="Calibri"/>
                <a:ea typeface="Calibri"/>
                <a:cs typeface="Calibri"/>
                <a:sym typeface="Calibri"/>
                <a:hlinkClick r:id="rId5"/>
              </a:rPr>
              <a:t>https://www.root-me.org/fr/Challenges/App-Script/Docker-Talk-through-me</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g2c99a322d93_0_15"/>
          <p:cNvSpPr txBox="1"/>
          <p:nvPr/>
        </p:nvSpPr>
        <p:spPr>
          <a:xfrm>
            <a:off x="597001" y="1380375"/>
            <a:ext cx="17094000" cy="2711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Escape lvl DumbAsFuck :</a:t>
            </a:r>
            <a:endParaRPr b="1" sz="7340">
              <a:latin typeface="Montserrat"/>
              <a:ea typeface="Montserrat"/>
              <a:cs typeface="Montserrat"/>
              <a:sym typeface="Montserrat"/>
            </a:endParaRPr>
          </a:p>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“la chaussette à l’air”</a:t>
            </a:r>
            <a:endParaRPr/>
          </a:p>
        </p:txBody>
      </p:sp>
      <p:sp>
        <p:nvSpPr>
          <p:cNvPr id="636" name="Google Shape;636;g2c99a322d93_0_1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g2c99a322d93_0_1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g2c99a322d93_0_15"/>
          <p:cNvSpPr txBox="1"/>
          <p:nvPr/>
        </p:nvSpPr>
        <p:spPr>
          <a:xfrm>
            <a:off x="506375" y="4864800"/>
            <a:ext cx="16582500" cy="52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Chaussette unix avec les mauvaises permissions, ou encore pire </a:t>
            </a:r>
            <a:r>
              <a:rPr b="1" lang="en-US" sz="3200">
                <a:solidFill>
                  <a:schemeClr val="dk1"/>
                </a:solidFill>
                <a:latin typeface="Calibri"/>
                <a:ea typeface="Calibri"/>
                <a:cs typeface="Calibri"/>
                <a:sym typeface="Calibri"/>
              </a:rPr>
              <a:t>EXPOSÉE SUR INTERNET</a:t>
            </a:r>
            <a:r>
              <a:rPr lang="en-US" sz="3200">
                <a:solidFill>
                  <a:schemeClr val="dk1"/>
                </a:solidFill>
                <a:latin typeface="Calibri"/>
                <a:ea typeface="Calibri"/>
                <a:cs typeface="Calibri"/>
                <a:sym typeface="Calibri"/>
              </a:rPr>
              <a:t> en tcp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SOLUTION :</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connexion à la socket distante</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spawn d’un container avec toutes les isolations désactivée (--privileged, --hostpid, --hostfs,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 shell root sur la machine hôte</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 SAUF si utilisation de usernsremap (permet de démarrer les conteneurs en tant que user non priv)</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2" name="Shape 642"/>
        <p:cNvGrpSpPr/>
        <p:nvPr/>
      </p:nvGrpSpPr>
      <p:grpSpPr>
        <a:xfrm>
          <a:off x="0" y="0"/>
          <a:ext cx="0" cy="0"/>
          <a:chOff x="0" y="0"/>
          <a:chExt cx="0" cy="0"/>
        </a:xfrm>
      </p:grpSpPr>
      <p:sp>
        <p:nvSpPr>
          <p:cNvPr id="643" name="Google Shape;643;g2bf9e651106_0_59"/>
          <p:cNvSpPr txBox="1"/>
          <p:nvPr/>
        </p:nvSpPr>
        <p:spPr>
          <a:xfrm>
            <a:off x="597001" y="1380375"/>
            <a:ext cx="17094000" cy="1129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Escape artisanale : Linux Caps</a:t>
            </a:r>
            <a:endParaRPr/>
          </a:p>
        </p:txBody>
      </p:sp>
      <p:sp>
        <p:nvSpPr>
          <p:cNvPr id="644" name="Google Shape;644;g2bf9e651106_0_59"/>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g2bf9e651106_0_59"/>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g2bf9e651106_0_59"/>
          <p:cNvSpPr txBox="1"/>
          <p:nvPr/>
        </p:nvSpPr>
        <p:spPr>
          <a:xfrm>
            <a:off x="506375" y="3798000"/>
            <a:ext cx="16582500" cy="24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Surement une des plus stylée car </a:t>
            </a:r>
            <a:r>
              <a:rPr lang="en-US" sz="3200">
                <a:solidFill>
                  <a:schemeClr val="dk1"/>
                </a:solidFill>
                <a:latin typeface="Calibri"/>
                <a:ea typeface="Calibri"/>
                <a:cs typeface="Calibri"/>
                <a:sym typeface="Calibri"/>
              </a:rPr>
              <a:t>l'artisan</a:t>
            </a:r>
            <a:r>
              <a:rPr lang="en-US" sz="3200">
                <a:solidFill>
                  <a:schemeClr val="dk1"/>
                </a:solidFill>
                <a:latin typeface="Calibri"/>
                <a:ea typeface="Calibri"/>
                <a:cs typeface="Calibri"/>
                <a:sym typeface="Calibri"/>
              </a:rPr>
              <a:t> en question, doit trouver un moyen de s’échapper d’un conteneurs en abusant des </a:t>
            </a:r>
            <a:r>
              <a:rPr b="1" lang="en-US" sz="3200">
                <a:solidFill>
                  <a:schemeClr val="dk1"/>
                </a:solidFill>
                <a:latin typeface="Calibri"/>
                <a:ea typeface="Calibri"/>
                <a:cs typeface="Calibri"/>
                <a:sym typeface="Calibri"/>
              </a:rPr>
              <a:t>capabilities</a:t>
            </a:r>
            <a:r>
              <a:rPr lang="en-US" sz="3200">
                <a:solidFill>
                  <a:schemeClr val="dk1"/>
                </a:solidFill>
                <a:latin typeface="Calibri"/>
                <a:ea typeface="Calibri"/>
                <a:cs typeface="Calibri"/>
                <a:sym typeface="Calibri"/>
              </a:rPr>
              <a:t> accordées au conteneur.</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Certaines </a:t>
            </a:r>
            <a:r>
              <a:rPr b="1" lang="en-US" sz="3200">
                <a:solidFill>
                  <a:schemeClr val="dk1"/>
                </a:solidFill>
                <a:latin typeface="Calibri"/>
                <a:ea typeface="Calibri"/>
                <a:cs typeface="Calibri"/>
                <a:sym typeface="Calibri"/>
              </a:rPr>
              <a:t>CAPs</a:t>
            </a:r>
            <a:r>
              <a:rPr lang="en-US" sz="3200">
                <a:solidFill>
                  <a:schemeClr val="dk1"/>
                </a:solidFill>
                <a:latin typeface="Calibri"/>
                <a:ea typeface="Calibri"/>
                <a:cs typeface="Calibri"/>
                <a:sym typeface="Calibri"/>
              </a:rPr>
              <a:t> exposent plus ou moins les conteneurs à de gros risques: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SYS_ADMIN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NET_ADMIN</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D’autres moins mais peuvent être c</a:t>
            </a:r>
            <a:r>
              <a:rPr lang="en-US" sz="3200">
                <a:solidFill>
                  <a:schemeClr val="dk1"/>
                </a:solidFill>
                <a:latin typeface="Calibri"/>
                <a:ea typeface="Calibri"/>
                <a:cs typeface="Calibri"/>
                <a:sym typeface="Calibri"/>
              </a:rPr>
              <a:t>haînées</a:t>
            </a:r>
            <a:r>
              <a:rPr lang="en-US" sz="3200">
                <a:solidFill>
                  <a:schemeClr val="dk1"/>
                </a:solidFill>
                <a:latin typeface="Calibri"/>
                <a:ea typeface="Calibri"/>
                <a:cs typeface="Calibri"/>
                <a:sym typeface="Calibri"/>
              </a:rPr>
              <a:t>  et créer un escape tarpin stylé</a:t>
            </a: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p:nvPr/>
        </p:nvSpPr>
        <p:spPr>
          <a:xfrm rot="6163477">
            <a:off x="-5275769" y="-7860127"/>
            <a:ext cx="12389411" cy="10763301"/>
          </a:xfrm>
          <a:custGeom>
            <a:rect b="b" l="l" r="r" t="t"/>
            <a:pathLst>
              <a:path extrusionOk="0" h="10763301" w="12389411">
                <a:moveTo>
                  <a:pt x="0" y="0"/>
                </a:moveTo>
                <a:lnTo>
                  <a:pt x="12389411" y="0"/>
                </a:lnTo>
                <a:lnTo>
                  <a:pt x="12389411" y="10763301"/>
                </a:lnTo>
                <a:lnTo>
                  <a:pt x="0" y="107633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7"/>
          <p:cNvSpPr txBox="1"/>
          <p:nvPr/>
        </p:nvSpPr>
        <p:spPr>
          <a:xfrm>
            <a:off x="11803538" y="4321784"/>
            <a:ext cx="2489400" cy="914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940">
                <a:solidFill>
                  <a:srgbClr val="FFFFFF"/>
                </a:solidFill>
                <a:latin typeface="Montserrat"/>
                <a:ea typeface="Montserrat"/>
                <a:cs typeface="Montserrat"/>
                <a:sym typeface="Montserrat"/>
              </a:rPr>
              <a:t>1</a:t>
            </a:r>
            <a:endParaRPr/>
          </a:p>
        </p:txBody>
      </p:sp>
      <p:sp>
        <p:nvSpPr>
          <p:cNvPr id="136" name="Google Shape;136;p7"/>
          <p:cNvSpPr txBox="1"/>
          <p:nvPr/>
        </p:nvSpPr>
        <p:spPr>
          <a:xfrm>
            <a:off x="2530052" y="2029850"/>
            <a:ext cx="13227900" cy="333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370">
                <a:solidFill>
                  <a:srgbClr val="101010"/>
                </a:solidFill>
                <a:latin typeface="Montserrat"/>
                <a:ea typeface="Montserrat"/>
                <a:cs typeface="Montserrat"/>
                <a:sym typeface="Montserrat"/>
              </a:rPr>
              <a:t> </a:t>
            </a:r>
            <a:r>
              <a:rPr b="1" lang="en-US" sz="6370">
                <a:solidFill>
                  <a:srgbClr val="101010"/>
                </a:solidFill>
                <a:latin typeface="Montserrat"/>
                <a:ea typeface="Montserrat"/>
                <a:cs typeface="Montserrat"/>
                <a:sym typeface="Montserrat"/>
              </a:rPr>
              <a:t>⚠ </a:t>
            </a:r>
            <a:r>
              <a:rPr b="1" lang="en-US" sz="6370">
                <a:solidFill>
                  <a:srgbClr val="101010"/>
                </a:solidFill>
                <a:latin typeface="Montserrat"/>
                <a:ea typeface="Montserrat"/>
                <a:cs typeface="Montserrat"/>
                <a:sym typeface="Montserrat"/>
              </a:rPr>
              <a:t>Ne pas hésiter à nous ⚠ interrompre pour poser des questions</a:t>
            </a:r>
            <a:endParaRPr/>
          </a:p>
        </p:txBody>
      </p:sp>
      <p:sp>
        <p:nvSpPr>
          <p:cNvPr id="137" name="Google Shape;137;p7"/>
          <p:cNvSpPr/>
          <p:nvPr/>
        </p:nvSpPr>
        <p:spPr>
          <a:xfrm>
            <a:off x="211577" y="2543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5">
            <a:alphaModFix/>
          </a:blip>
          <a:srcRect b="21707" l="8631" r="8607" t="22245"/>
          <a:stretch/>
        </p:blipFill>
        <p:spPr>
          <a:xfrm>
            <a:off x="2203203" y="5847050"/>
            <a:ext cx="13881597" cy="3711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0" name="Shape 650"/>
        <p:cNvGrpSpPr/>
        <p:nvPr/>
      </p:nvGrpSpPr>
      <p:grpSpPr>
        <a:xfrm>
          <a:off x="0" y="0"/>
          <a:ext cx="0" cy="0"/>
          <a:chOff x="0" y="0"/>
          <a:chExt cx="0" cy="0"/>
        </a:xfrm>
      </p:grpSpPr>
      <p:sp>
        <p:nvSpPr>
          <p:cNvPr id="651" name="Google Shape;651;g2bf9e651106_0_66"/>
          <p:cNvSpPr txBox="1"/>
          <p:nvPr/>
        </p:nvSpPr>
        <p:spPr>
          <a:xfrm>
            <a:off x="597001" y="1380375"/>
            <a:ext cx="17094000" cy="1129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Challenges</a:t>
            </a:r>
            <a:endParaRPr/>
          </a:p>
        </p:txBody>
      </p:sp>
      <p:sp>
        <p:nvSpPr>
          <p:cNvPr id="652" name="Google Shape;652;g2bf9e651106_0_6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g2bf9e651106_0_66"/>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g2bf9e651106_0_66"/>
          <p:cNvSpPr txBox="1"/>
          <p:nvPr/>
        </p:nvSpPr>
        <p:spPr>
          <a:xfrm>
            <a:off x="506375" y="3798000"/>
            <a:ext cx="16582500" cy="59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RootMe</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Docker forensics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u="sng">
                <a:solidFill>
                  <a:schemeClr val="hlink"/>
                </a:solidFill>
                <a:latin typeface="Calibri"/>
                <a:ea typeface="Calibri"/>
                <a:cs typeface="Calibri"/>
                <a:sym typeface="Calibri"/>
                <a:hlinkClick r:id="rId5"/>
              </a:rPr>
              <a:t>https://www.root-me.org/fr/Challenges/Forensic/Docker-layers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Ressources Escapes :</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hlink"/>
                </a:solidFill>
                <a:latin typeface="Calibri"/>
                <a:ea typeface="Calibri"/>
                <a:cs typeface="Calibri"/>
                <a:sym typeface="Calibri"/>
                <a:hlinkClick r:id="rId6"/>
              </a:rPr>
              <a:t>https://book.hacktricks.xyz/linux-hardening/privilege-escalation/docker-security/docker-breakout-privilege-escalation</a:t>
            </a:r>
            <a:endParaRPr b="1" sz="32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g2bf9e651106_0_45"/>
          <p:cNvSpPr txBox="1"/>
          <p:nvPr/>
        </p:nvSpPr>
        <p:spPr>
          <a:xfrm>
            <a:off x="597001" y="1380375"/>
            <a:ext cx="17094000" cy="1129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40">
                <a:latin typeface="Montserrat"/>
                <a:ea typeface="Montserrat"/>
                <a:cs typeface="Montserrat"/>
                <a:sym typeface="Montserrat"/>
              </a:rPr>
              <a:t>Escape god tier : GameOverlay</a:t>
            </a:r>
            <a:endParaRPr/>
          </a:p>
        </p:txBody>
      </p:sp>
      <p:sp>
        <p:nvSpPr>
          <p:cNvPr id="660" name="Google Shape;660;g2bf9e651106_0_4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g2bf9e651106_0_45"/>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g2bf9e651106_0_45"/>
          <p:cNvSpPr txBox="1"/>
          <p:nvPr/>
        </p:nvSpPr>
        <p:spPr>
          <a:xfrm>
            <a:off x="506375" y="3798000"/>
            <a:ext cx="16582500" cy="24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CVE reposant sur une faiblesse du fs overlayFS, permettant de briser l’isolation du namespace mnt</a:t>
            </a:r>
            <a:endParaRPr sz="3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5000">
              <a:srgbClr val="85C8FF"/>
            </a:gs>
            <a:gs pos="50000">
              <a:srgbClr val="0692F7"/>
            </a:gs>
            <a:gs pos="75000">
              <a:srgbClr val="5C2AA2"/>
            </a:gs>
            <a:gs pos="100000">
              <a:srgbClr val="000000"/>
            </a:gs>
          </a:gsLst>
          <a:path path="circle">
            <a:fillToRect b="100%" r="100%"/>
          </a:path>
          <a:tileRect l="-100%" t="-100%"/>
        </a:gradFill>
      </p:bgPr>
    </p:bg>
    <p:spTree>
      <p:nvGrpSpPr>
        <p:cNvPr id="142" name="Shape 142"/>
        <p:cNvGrpSpPr/>
        <p:nvPr/>
      </p:nvGrpSpPr>
      <p:grpSpPr>
        <a:xfrm>
          <a:off x="0" y="0"/>
          <a:ext cx="0" cy="0"/>
          <a:chOff x="0" y="0"/>
          <a:chExt cx="0" cy="0"/>
        </a:xfrm>
      </p:grpSpPr>
      <p:sp>
        <p:nvSpPr>
          <p:cNvPr id="143" name="Google Shape;143;p6"/>
          <p:cNvSpPr txBox="1"/>
          <p:nvPr/>
        </p:nvSpPr>
        <p:spPr>
          <a:xfrm>
            <a:off x="1655548" y="2942391"/>
            <a:ext cx="14976900" cy="4402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13000">
                <a:solidFill>
                  <a:schemeClr val="lt1"/>
                </a:solidFill>
                <a:latin typeface="Roboto"/>
                <a:ea typeface="Roboto"/>
                <a:cs typeface="Roboto"/>
                <a:sym typeface="Roboto"/>
              </a:rPr>
              <a:t>Introduction à la conteneurisation</a:t>
            </a:r>
            <a:endParaRPr b="1" sz="13000">
              <a:solidFill>
                <a:schemeClr val="lt1"/>
              </a:solidFill>
              <a:latin typeface="Roboto"/>
              <a:ea typeface="Roboto"/>
              <a:cs typeface="Roboto"/>
              <a:sym typeface="Roboto"/>
            </a:endParaRPr>
          </a:p>
        </p:txBody>
      </p:sp>
      <p:sp>
        <p:nvSpPr>
          <p:cNvPr id="144" name="Google Shape;144;p6"/>
          <p:cNvSpPr/>
          <p:nvPr/>
        </p:nvSpPr>
        <p:spPr>
          <a:xfrm>
            <a:off x="211575" y="254350"/>
            <a:ext cx="2794944" cy="1312352"/>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bf1e510866_0_0"/>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Un conteneur, c’est quoi ?</a:t>
            </a:r>
            <a:endParaRPr/>
          </a:p>
        </p:txBody>
      </p:sp>
      <p:sp>
        <p:nvSpPr>
          <p:cNvPr id="150" name="Google Shape;150;g2bf1e510866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g2bf1e510866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 name="Google Shape;152;g2bf1e510866_0_0"/>
          <p:cNvPicPr preferRelativeResize="0"/>
          <p:nvPr/>
        </p:nvPicPr>
        <p:blipFill>
          <a:blip r:embed="rId5">
            <a:alphaModFix/>
          </a:blip>
          <a:stretch>
            <a:fillRect/>
          </a:stretch>
        </p:blipFill>
        <p:spPr>
          <a:xfrm>
            <a:off x="5333992" y="2776125"/>
            <a:ext cx="7620000" cy="5514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bf39f7cc2b_0_0"/>
          <p:cNvSpPr txBox="1"/>
          <p:nvPr/>
        </p:nvSpPr>
        <p:spPr>
          <a:xfrm>
            <a:off x="3575667" y="6960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Un conteneur, c’est quoi ?</a:t>
            </a:r>
            <a:endParaRPr/>
          </a:p>
        </p:txBody>
      </p:sp>
      <p:sp>
        <p:nvSpPr>
          <p:cNvPr id="158" name="Google Shape;158;g2bf39f7cc2b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g2bf39f7cc2b_0_0"/>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0" name="Google Shape;160;g2bf39f7cc2b_0_0"/>
          <p:cNvPicPr preferRelativeResize="0"/>
          <p:nvPr/>
        </p:nvPicPr>
        <p:blipFill>
          <a:blip r:embed="rId5">
            <a:alphaModFix/>
          </a:blip>
          <a:stretch>
            <a:fillRect/>
          </a:stretch>
        </p:blipFill>
        <p:spPr>
          <a:xfrm>
            <a:off x="5333992" y="2776125"/>
            <a:ext cx="7620000" cy="5514975"/>
          </a:xfrm>
          <a:prstGeom prst="rect">
            <a:avLst/>
          </a:prstGeom>
          <a:noFill/>
          <a:ln>
            <a:noFill/>
          </a:ln>
        </p:spPr>
      </p:pic>
      <p:sp>
        <p:nvSpPr>
          <p:cNvPr id="161" name="Google Shape;161;g2bf39f7cc2b_0_0"/>
          <p:cNvSpPr txBox="1"/>
          <p:nvPr/>
        </p:nvSpPr>
        <p:spPr>
          <a:xfrm>
            <a:off x="2389100" y="4156088"/>
            <a:ext cx="15114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00">
                <a:solidFill>
                  <a:schemeClr val="dk1"/>
                </a:solidFill>
                <a:latin typeface="Roboto Black"/>
                <a:ea typeface="Roboto Black"/>
                <a:cs typeface="Roboto Black"/>
                <a:sym typeface="Roboto Black"/>
              </a:rPr>
              <a:t>Isolé</a:t>
            </a:r>
            <a:endParaRPr sz="3900">
              <a:solidFill>
                <a:schemeClr val="dk1"/>
              </a:solidFill>
              <a:latin typeface="Roboto Black"/>
              <a:ea typeface="Roboto Black"/>
              <a:cs typeface="Roboto Black"/>
              <a:sym typeface="Roboto Black"/>
            </a:endParaRPr>
          </a:p>
        </p:txBody>
      </p:sp>
      <p:sp>
        <p:nvSpPr>
          <p:cNvPr id="162" name="Google Shape;162;g2bf39f7cc2b_0_0"/>
          <p:cNvSpPr txBox="1"/>
          <p:nvPr/>
        </p:nvSpPr>
        <p:spPr>
          <a:xfrm>
            <a:off x="2250025" y="8610525"/>
            <a:ext cx="37155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00">
                <a:solidFill>
                  <a:schemeClr val="dk1"/>
                </a:solidFill>
                <a:latin typeface="Roboto Black"/>
                <a:ea typeface="Roboto Black"/>
                <a:cs typeface="Roboto Black"/>
                <a:sym typeface="Roboto Black"/>
              </a:rPr>
              <a:t>Reproductible</a:t>
            </a:r>
            <a:endParaRPr sz="3900">
              <a:solidFill>
                <a:schemeClr val="dk1"/>
              </a:solidFill>
              <a:latin typeface="Roboto Black"/>
              <a:ea typeface="Roboto Black"/>
              <a:cs typeface="Roboto Black"/>
              <a:sym typeface="Roboto Black"/>
            </a:endParaRPr>
          </a:p>
        </p:txBody>
      </p:sp>
      <p:sp>
        <p:nvSpPr>
          <p:cNvPr id="163" name="Google Shape;163;g2bf39f7cc2b_0_0"/>
          <p:cNvSpPr txBox="1"/>
          <p:nvPr/>
        </p:nvSpPr>
        <p:spPr>
          <a:xfrm>
            <a:off x="13628325" y="3253700"/>
            <a:ext cx="31173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00">
                <a:solidFill>
                  <a:schemeClr val="dk1"/>
                </a:solidFill>
                <a:latin typeface="Roboto Black"/>
                <a:ea typeface="Roboto Black"/>
                <a:cs typeface="Roboto Black"/>
                <a:sym typeface="Roboto Black"/>
              </a:rPr>
              <a:t>Immutable</a:t>
            </a:r>
            <a:endParaRPr sz="3900">
              <a:solidFill>
                <a:schemeClr val="dk1"/>
              </a:solidFill>
              <a:latin typeface="Roboto Black"/>
              <a:ea typeface="Roboto Black"/>
              <a:cs typeface="Roboto Black"/>
              <a:sym typeface="Roboto Black"/>
            </a:endParaRPr>
          </a:p>
        </p:txBody>
      </p:sp>
      <p:sp>
        <p:nvSpPr>
          <p:cNvPr id="164" name="Google Shape;164;g2bf39f7cc2b_0_0"/>
          <p:cNvSpPr txBox="1"/>
          <p:nvPr/>
        </p:nvSpPr>
        <p:spPr>
          <a:xfrm>
            <a:off x="14284350" y="7991975"/>
            <a:ext cx="15114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00">
                <a:solidFill>
                  <a:schemeClr val="dk1"/>
                </a:solidFill>
                <a:latin typeface="Roboto Black"/>
                <a:ea typeface="Roboto Black"/>
                <a:cs typeface="Roboto Black"/>
                <a:sym typeface="Roboto Black"/>
              </a:rPr>
              <a:t>Léger</a:t>
            </a:r>
            <a:endParaRPr sz="3900">
              <a:solidFill>
                <a:schemeClr val="dk1"/>
              </a:solidFill>
              <a:latin typeface="Roboto Black"/>
              <a:ea typeface="Roboto Black"/>
              <a:cs typeface="Roboto Black"/>
              <a:sym typeface="Roboto Black"/>
            </a:endParaRPr>
          </a:p>
        </p:txBody>
      </p:sp>
      <p:pic>
        <p:nvPicPr>
          <p:cNvPr id="165" name="Google Shape;165;g2bf39f7cc2b_0_0"/>
          <p:cNvPicPr preferRelativeResize="0"/>
          <p:nvPr/>
        </p:nvPicPr>
        <p:blipFill>
          <a:blip r:embed="rId6">
            <a:alphaModFix/>
          </a:blip>
          <a:stretch>
            <a:fillRect/>
          </a:stretch>
        </p:blipFill>
        <p:spPr>
          <a:xfrm>
            <a:off x="15564875" y="7743300"/>
            <a:ext cx="1769626" cy="1769626"/>
          </a:xfrm>
          <a:prstGeom prst="rect">
            <a:avLst/>
          </a:prstGeom>
          <a:noFill/>
          <a:ln>
            <a:noFill/>
          </a:ln>
        </p:spPr>
      </p:pic>
      <p:pic>
        <p:nvPicPr>
          <p:cNvPr id="166" name="Google Shape;166;g2bf39f7cc2b_0_0"/>
          <p:cNvPicPr preferRelativeResize="0"/>
          <p:nvPr/>
        </p:nvPicPr>
        <p:blipFill>
          <a:blip r:embed="rId7">
            <a:alphaModFix/>
          </a:blip>
          <a:stretch>
            <a:fillRect/>
          </a:stretch>
        </p:blipFill>
        <p:spPr>
          <a:xfrm>
            <a:off x="16167071" y="2903100"/>
            <a:ext cx="1769626" cy="1769626"/>
          </a:xfrm>
          <a:prstGeom prst="rect">
            <a:avLst/>
          </a:prstGeom>
          <a:noFill/>
          <a:ln>
            <a:noFill/>
          </a:ln>
        </p:spPr>
      </p:pic>
      <p:pic>
        <p:nvPicPr>
          <p:cNvPr id="167" name="Google Shape;167;g2bf39f7cc2b_0_0"/>
          <p:cNvPicPr preferRelativeResize="0"/>
          <p:nvPr/>
        </p:nvPicPr>
        <p:blipFill>
          <a:blip r:embed="rId8">
            <a:alphaModFix/>
          </a:blip>
          <a:stretch>
            <a:fillRect/>
          </a:stretch>
        </p:blipFill>
        <p:spPr>
          <a:xfrm>
            <a:off x="480410" y="7991976"/>
            <a:ext cx="1769626" cy="1769626"/>
          </a:xfrm>
          <a:prstGeom prst="rect">
            <a:avLst/>
          </a:prstGeom>
          <a:noFill/>
          <a:ln>
            <a:noFill/>
          </a:ln>
        </p:spPr>
      </p:pic>
      <p:pic>
        <p:nvPicPr>
          <p:cNvPr id="168" name="Google Shape;168;g2bf39f7cc2b_0_0"/>
          <p:cNvPicPr preferRelativeResize="0"/>
          <p:nvPr/>
        </p:nvPicPr>
        <p:blipFill>
          <a:blip r:embed="rId9">
            <a:alphaModFix/>
          </a:blip>
          <a:stretch>
            <a:fillRect/>
          </a:stretch>
        </p:blipFill>
        <p:spPr>
          <a:xfrm>
            <a:off x="609533" y="3851602"/>
            <a:ext cx="1511400" cy="151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bf1e510866_0_17"/>
          <p:cNvSpPr txBox="1"/>
          <p:nvPr/>
        </p:nvSpPr>
        <p:spPr>
          <a:xfrm>
            <a:off x="2661267" y="848475"/>
            <a:ext cx="143910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40">
                <a:latin typeface="Montserrat"/>
                <a:ea typeface="Montserrat"/>
                <a:cs typeface="Montserrat"/>
                <a:sym typeface="Montserrat"/>
              </a:rPr>
              <a:t>Comparé à la virtualisation</a:t>
            </a:r>
            <a:endParaRPr/>
          </a:p>
        </p:txBody>
      </p:sp>
      <p:sp>
        <p:nvSpPr>
          <p:cNvPr id="174" name="Google Shape;174;g2bf1e510866_0_1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g2bf1e510866_0_17"/>
          <p:cNvSpPr/>
          <p:nvPr/>
        </p:nvSpPr>
        <p:spPr>
          <a:xfrm>
            <a:off x="59177" y="101951"/>
            <a:ext cx="2612097" cy="1166535"/>
          </a:xfrm>
          <a:custGeom>
            <a:rect b="b" l="l" r="r" t="t"/>
            <a:pathLst>
              <a:path extrusionOk="0" h="1166535" w="2612097">
                <a:moveTo>
                  <a:pt x="0" y="0"/>
                </a:moveTo>
                <a:lnTo>
                  <a:pt x="2612098" y="0"/>
                </a:lnTo>
                <a:lnTo>
                  <a:pt x="2612098" y="1166535"/>
                </a:lnTo>
                <a:lnTo>
                  <a:pt x="0" y="1166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6" name="Google Shape;176;g2bf1e510866_0_17"/>
          <p:cNvPicPr preferRelativeResize="0"/>
          <p:nvPr/>
        </p:nvPicPr>
        <p:blipFill>
          <a:blip r:embed="rId5">
            <a:alphaModFix/>
          </a:blip>
          <a:stretch>
            <a:fillRect/>
          </a:stretch>
        </p:blipFill>
        <p:spPr>
          <a:xfrm>
            <a:off x="2442803" y="2516150"/>
            <a:ext cx="13402399" cy="701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